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handoutMasterIdLst>
    <p:handoutMasterId r:id="rId22"/>
  </p:handoutMasterIdLst>
  <p:sldIdLst>
    <p:sldId id="336" r:id="rId4"/>
    <p:sldId id="396" r:id="rId6"/>
    <p:sldId id="397" r:id="rId7"/>
    <p:sldId id="381" r:id="rId8"/>
    <p:sldId id="384" r:id="rId9"/>
    <p:sldId id="382" r:id="rId10"/>
    <p:sldId id="391" r:id="rId11"/>
    <p:sldId id="385" r:id="rId12"/>
    <p:sldId id="386" r:id="rId13"/>
    <p:sldId id="411" r:id="rId14"/>
    <p:sldId id="387" r:id="rId15"/>
    <p:sldId id="393" r:id="rId16"/>
    <p:sldId id="399" r:id="rId17"/>
    <p:sldId id="398" r:id="rId18"/>
    <p:sldId id="388" r:id="rId19"/>
    <p:sldId id="390" r:id="rId20"/>
    <p:sldId id="33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slide" id="{597D02D7-AD72-6D48-9B13-54C0FF6C66C5}">
          <p14:sldIdLst>
            <p14:sldId id="336"/>
          </p14:sldIdLst>
        </p14:section>
        <p14:section name="Agenda" id="{FF1102A2-63E9-5B45-8ABF-3B9358FAE55D}">
          <p14:sldIdLst/>
        </p14:section>
        <p14:section name="Content section" id="{29C285D5-F4FA-AE42-940A-9206054A5E09}">
          <p14:sldIdLst>
            <p14:sldId id="396"/>
            <p14:sldId id="397"/>
            <p14:sldId id="381"/>
            <p14:sldId id="384"/>
            <p14:sldId id="382"/>
            <p14:sldId id="391"/>
            <p14:sldId id="385"/>
            <p14:sldId id="386"/>
            <p14:sldId id="411"/>
            <p14:sldId id="387"/>
            <p14:sldId id="393"/>
            <p14:sldId id="399"/>
            <p14:sldId id="398"/>
            <p14:sldId id="388"/>
            <p14:sldId id="390"/>
          </p14:sldIdLst>
        </p14:section>
        <p14:section name="Closing slide" id="{A49075C3-D57C-5C44-939D-4F444E372E12}">
          <p14:sldIdLst>
            <p14:sldId id="330"/>
          </p14:sldIdLst>
        </p14:section>
        <p14:section name="backup" id="{8F436B04-52BC-5545-A849-2C5968830142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ia CALLEGARI" initials="SC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237E"/>
    <a:srgbClr val="009BDA"/>
    <a:srgbClr val="EE2E24"/>
    <a:srgbClr val="C32C46"/>
    <a:srgbClr val="CA2D42"/>
    <a:srgbClr val="EFEDEE"/>
    <a:srgbClr val="582A8B"/>
    <a:srgbClr val="EF2C24"/>
    <a:srgbClr val="0070C0"/>
    <a:srgbClr val="CB3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80" autoAdjust="0"/>
    <p:restoredTop sz="77931"/>
  </p:normalViewPr>
  <p:slideViewPr>
    <p:cSldViewPr snapToGrid="0">
      <p:cViewPr varScale="1">
        <p:scale>
          <a:sx n="74" d="100"/>
          <a:sy n="74" d="100"/>
        </p:scale>
        <p:origin x="184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Catching DeFi Attacks Before They Happen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Catching DeFi Attacks Before They Happen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26C4D-6F72-45D9-B3B9-28148DEEAB4E}" type="datetimeFigureOut">
              <a:rPr lang="en-GB" smtClean="0"/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6B53B-A07E-415A-819B-599E99605F6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 for coming to my presentation</a:t>
            </a:r>
            <a:endParaRPr lang="en-US" dirty="0"/>
          </a:p>
          <a:p>
            <a:r>
              <a:rPr lang="en-US" dirty="0"/>
              <a:t>I’m presenting my paper titled …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dirty="0"/>
              <a:t>Detection Accuracy: The MLP model outperformed existing detection tools like Forta ML.</a:t>
            </a:r>
            <a:endParaRPr lang="en-GB" dirty="0"/>
          </a:p>
          <a:p>
            <a:pPr algn="l"/>
            <a:r>
              <a:rPr lang="en-GB" dirty="0"/>
              <a:t>True Positive Rate (TPR): 79.17%</a:t>
            </a:r>
            <a:endParaRPr lang="en-GB" dirty="0"/>
          </a:p>
          <a:p>
            <a:pPr algn="l"/>
            <a:r>
              <a:rPr lang="en-GB" dirty="0"/>
              <a:t>False Positive Rate (FPR): Less than 1.8%</a:t>
            </a:r>
            <a:endParaRPr lang="en-GB" dirty="0"/>
          </a:p>
          <a:p>
            <a:pPr algn="l"/>
            <a:r>
              <a:rPr lang="en-GB" dirty="0"/>
              <a:t>Comparison with Forta ML Bot: MLP detects 21% more malicious smart contracts and generates fewer false positives.</a:t>
            </a:r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dirty="0"/>
              <a:t>Real-Time Detection: The model flags malicious contracts immediately after deployment.</a:t>
            </a:r>
            <a:endParaRPr lang="en-GB" dirty="0"/>
          </a:p>
          <a:p>
            <a:pPr algn="l"/>
            <a:r>
              <a:rPr lang="en-GB" dirty="0"/>
              <a:t>Rescue Window: Offers time for countermeasures, such as pausing the protocol or blocking malicious contracts before they can cause damage.</a:t>
            </a:r>
            <a:endParaRPr lang="en-GB" dirty="0"/>
          </a:p>
          <a:p>
            <a:pPr algn="l"/>
            <a:r>
              <a:rPr lang="en-GB" dirty="0"/>
              <a:t>Scalability: Handles Ethereum's high transaction volumes and could be extended to other chains like Polygon or Binance Smart Chain.</a:t>
            </a:r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dirty="0"/>
              <a:t>Real-Time Detection: The model flags malicious contracts immediately after deployment.</a:t>
            </a:r>
            <a:endParaRPr lang="en-GB" dirty="0"/>
          </a:p>
          <a:p>
            <a:pPr algn="l"/>
            <a:r>
              <a:rPr lang="en-GB" dirty="0"/>
              <a:t>Rescue Window: Offers time for countermeasures, such as pausing the protocol or blocking malicious contracts before they can cause damage.</a:t>
            </a:r>
            <a:endParaRPr lang="en-GB" dirty="0"/>
          </a:p>
          <a:p>
            <a:pPr algn="l"/>
            <a:r>
              <a:rPr lang="en-GB" dirty="0"/>
              <a:t>Scalability: Handles Ethereum's high transaction volumes and could be extended to other chains like Polygon or Binance Smart Chain.</a:t>
            </a:r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dirty="0"/>
              <a:t>Key Takeaways:</a:t>
            </a:r>
            <a:endParaRPr lang="en-GB" dirty="0"/>
          </a:p>
          <a:p>
            <a:pPr algn="l"/>
            <a:r>
              <a:rPr lang="en-GB" dirty="0"/>
              <a:t>Early detection of malicious smart contracts is possible and highly beneficial.</a:t>
            </a:r>
            <a:endParaRPr lang="en-GB" dirty="0"/>
          </a:p>
          <a:p>
            <a:pPr algn="l"/>
            <a:r>
              <a:rPr lang="en-GB" dirty="0"/>
              <a:t>The proposed model achieves high accuracy and provides a critical rescue window for DeFi protocols.</a:t>
            </a:r>
            <a:endParaRPr lang="en-GB" dirty="0"/>
          </a:p>
          <a:p>
            <a:pPr algn="l"/>
            <a:r>
              <a:rPr lang="en-GB" dirty="0"/>
              <a:t>Future improvements could make DeFi ecosystems significantly safer from attacks.</a:t>
            </a:r>
            <a:endParaRPr lang="en-GB" dirty="0"/>
          </a:p>
          <a:p>
            <a:pPr algn="l"/>
            <a:r>
              <a:rPr lang="en-GB" dirty="0"/>
              <a:t>Questions Slide: Open the floor for any questions or discussion.</a:t>
            </a:r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quantstamp-h.jpg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dirty="0">
                <a:solidFill>
                  <a:srgbClr val="5D6879"/>
                </a:solidFill>
                <a:effectLst/>
                <a:latin typeface="Lato" panose="020F0502020204030203" pitchFamily="34" charset="0"/>
              </a:rPr>
              <a:t>This background shows the need for identifying</a:t>
            </a:r>
            <a:endParaRPr lang="en-GB" b="0" i="0" dirty="0">
              <a:solidFill>
                <a:srgbClr val="5D6879"/>
              </a:solidFill>
              <a:effectLst/>
              <a:latin typeface="Lato" panose="020F0502020204030203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dirty="0">
                <a:solidFill>
                  <a:srgbClr val="5D6879"/>
                </a:solidFill>
                <a:effectLst/>
                <a:latin typeface="Lato" panose="020F0502020204030203" pitchFamily="34" charset="0"/>
              </a:rPr>
              <a:t>This background shows the need for identifying</a:t>
            </a:r>
            <a:endParaRPr lang="en-GB" b="0" i="0" dirty="0">
              <a:solidFill>
                <a:srgbClr val="5D6879"/>
              </a:solidFill>
              <a:effectLst/>
              <a:latin typeface="Lato" panose="020F0502020204030203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dirty="0"/>
              <a:t>Slide 3: Motivation</a:t>
            </a:r>
            <a:endParaRPr lang="en-GB" dirty="0"/>
          </a:p>
          <a:p>
            <a:pPr algn="l"/>
            <a:r>
              <a:rPr lang="en-GB" dirty="0"/>
              <a:t>DeFi Vulnerabilities: Smart Contracts:</a:t>
            </a:r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dirty="0"/>
              <a:t>Stages of Attack:</a:t>
            </a:r>
            <a:endParaRPr lang="en-GB" dirty="0"/>
          </a:p>
          <a:p>
            <a:pPr algn="l"/>
            <a:r>
              <a:rPr lang="en-GB" dirty="0"/>
              <a:t>Deployment: Attack contract is deployed.</a:t>
            </a:r>
            <a:endParaRPr lang="en-GB" dirty="0"/>
          </a:p>
          <a:p>
            <a:pPr algn="l"/>
            <a:r>
              <a:rPr lang="en-GB" dirty="0"/>
              <a:t>Execution: Malicious contract interacts with vulnerable contracts.</a:t>
            </a:r>
            <a:endParaRPr lang="en-GB" dirty="0"/>
          </a:p>
          <a:p>
            <a:pPr algn="l"/>
            <a:r>
              <a:rPr lang="en-GB" dirty="0"/>
              <a:t>Extraction: Attacker transfers stolen assets.</a:t>
            </a:r>
            <a:endParaRPr lang="en-GB" dirty="0"/>
          </a:p>
          <a:p>
            <a:pPr algn="l"/>
            <a:r>
              <a:rPr lang="en-GB" dirty="0"/>
              <a:t>Rescue Window: Early detection at the contract deployment stage allows preemptive action before the actual attack begins.</a:t>
            </a:r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>
              <a:lnSpc>
                <a:spcPct val="150000"/>
              </a:lnSpc>
            </a:pPr>
            <a:r>
              <a:rPr lang="en-GB" b="0" i="0" dirty="0">
                <a:effectLst/>
                <a:latin typeface="Arial" panose="020B0604020202020204" pitchFamily="34" charset="0"/>
              </a:rPr>
              <a:t>To answer this question, we introduced a methodology and we named it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6B53B-A07E-415A-819B-599E99605F64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dirty="0"/>
              <a:t>Feature Selection: 465 features were reduced to 45 through feature selection methods.</a:t>
            </a:r>
            <a:endParaRPr lang="en-GB" dirty="0"/>
          </a:p>
          <a:p>
            <a:pPr algn="l"/>
            <a:r>
              <a:rPr lang="en-GB" dirty="0"/>
              <a:t>Models Evaluated: Logistic Regression, SVM, Random Forest, XGBoost, and Multi-Layer Perceptron (MLP).</a:t>
            </a:r>
            <a:endParaRPr lang="en-GB" dirty="0"/>
          </a:p>
          <a:p>
            <a:pPr algn="l"/>
            <a:r>
              <a:rPr lang="en-GB" dirty="0"/>
              <a:t>Best Model: MLP was found to have the best balance between True Positive Rate (79%) and False Positive Rate (&lt;1.8%).</a:t>
            </a:r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svg"/><Relationship Id="rId5" Type="http://schemas.openxmlformats.org/officeDocument/2006/relationships/image" Target="../media/image4.png"/><Relationship Id="rId4" Type="http://schemas.openxmlformats.org/officeDocument/2006/relationships/image" Target="../media/image3.emf"/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svg"/><Relationship Id="rId5" Type="http://schemas.openxmlformats.org/officeDocument/2006/relationships/image" Target="../media/image4.png"/><Relationship Id="rId4" Type="http://schemas.openxmlformats.org/officeDocument/2006/relationships/image" Target="../media/image3.emf"/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svg"/><Relationship Id="rId5" Type="http://schemas.openxmlformats.org/officeDocument/2006/relationships/image" Target="../media/image4.png"/><Relationship Id="rId4" Type="http://schemas.openxmlformats.org/officeDocument/2006/relationships/image" Target="../media/image3.emf"/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svg"/><Relationship Id="rId5" Type="http://schemas.openxmlformats.org/officeDocument/2006/relationships/image" Target="../media/image4.png"/><Relationship Id="rId4" Type="http://schemas.openxmlformats.org/officeDocument/2006/relationships/image" Target="../media/image3.emf"/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svg"/><Relationship Id="rId7" Type="http://schemas.openxmlformats.org/officeDocument/2006/relationships/image" Target="../media/image10.png"/><Relationship Id="rId6" Type="http://schemas.openxmlformats.org/officeDocument/2006/relationships/image" Target="../media/image2.svg"/><Relationship Id="rId5" Type="http://schemas.openxmlformats.org/officeDocument/2006/relationships/image" Target="../media/image9.png"/><Relationship Id="rId4" Type="http://schemas.openxmlformats.org/officeDocument/2006/relationships/image" Target="../media/image3.emf"/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2" Type="http://schemas.openxmlformats.org/officeDocument/2006/relationships/image" Target="../media/image4.svg"/><Relationship Id="rId11" Type="http://schemas.openxmlformats.org/officeDocument/2006/relationships/image" Target="../media/image11.png"/><Relationship Id="rId10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svg"/><Relationship Id="rId5" Type="http://schemas.openxmlformats.org/officeDocument/2006/relationships/image" Target="../media/image4.png"/><Relationship Id="rId4" Type="http://schemas.openxmlformats.org/officeDocument/2006/relationships/image" Target="../media/image3.emf"/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svg"/><Relationship Id="rId5" Type="http://schemas.openxmlformats.org/officeDocument/2006/relationships/image" Target="../media/image4.png"/><Relationship Id="rId4" Type="http://schemas.openxmlformats.org/officeDocument/2006/relationships/image" Target="../media/image3.emf"/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svg"/><Relationship Id="rId7" Type="http://schemas.openxmlformats.org/officeDocument/2006/relationships/image" Target="../media/image10.png"/><Relationship Id="rId6" Type="http://schemas.openxmlformats.org/officeDocument/2006/relationships/image" Target="../media/image2.svg"/><Relationship Id="rId5" Type="http://schemas.openxmlformats.org/officeDocument/2006/relationships/image" Target="../media/image9.png"/><Relationship Id="rId4" Type="http://schemas.openxmlformats.org/officeDocument/2006/relationships/image" Target="../media/image3.emf"/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2" Type="http://schemas.openxmlformats.org/officeDocument/2006/relationships/image" Target="../media/image4.svg"/><Relationship Id="rId11" Type="http://schemas.openxmlformats.org/officeDocument/2006/relationships/image" Target="../media/image11.png"/><Relationship Id="rId10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boat, sitting, water, large&#10;&#10;Description automatically generated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-24714" y="0"/>
            <a:ext cx="12216714" cy="685800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-24715" y="5825730"/>
            <a:ext cx="12216715" cy="1418626"/>
            <a:chOff x="-24715" y="5825730"/>
            <a:chExt cx="12216715" cy="1418626"/>
          </a:xfrm>
        </p:grpSpPr>
        <p:pic>
          <p:nvPicPr>
            <p:cNvPr id="9" name="Image 5" descr="Bande_Logo_UNI_PP_right_long.eps"/>
            <p:cNvPicPr/>
            <p:nvPr/>
          </p:nvPicPr>
          <p:blipFill rotWithShape="1">
            <a:blip r:embed="rId3" cstate="email"/>
            <a:srcRect l="42064" r="2500" b="52664"/>
            <a:stretch>
              <a:fillRect/>
            </a:stretch>
          </p:blipFill>
          <p:spPr bwMode="auto">
            <a:xfrm>
              <a:off x="-24715" y="5825730"/>
              <a:ext cx="12216715" cy="1055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/>
          </p:nvSpPr>
          <p:spPr>
            <a:xfrm>
              <a:off x="10500767" y="5987422"/>
              <a:ext cx="960699" cy="893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/>
            <a:srcRect t="22056"/>
            <a:stretch>
              <a:fillRect/>
            </a:stretch>
          </p:blipFill>
          <p:spPr>
            <a:xfrm>
              <a:off x="10151661" y="5987422"/>
              <a:ext cx="1612609" cy="1256934"/>
            </a:xfrm>
            <a:prstGeom prst="rect">
              <a:avLst/>
            </a:prstGeom>
          </p:spPr>
        </p:pic>
      </p:grpSp>
      <p:pic>
        <p:nvPicPr>
          <p:cNvPr id="13" name="Graphic 12"/>
          <p:cNvPicPr>
            <a:picLocks noChangeAspect="1"/>
          </p:cNvPicPr>
          <p:nvPr userDrawn="1"/>
        </p:nvPicPr>
        <p:blipFill>
          <a:blip r:embed="rId5" cstate="email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9170" y="5927061"/>
            <a:ext cx="1147743" cy="902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6284567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lang="en-US" sz="66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title</a:t>
            </a:r>
            <a:endParaRPr lang="en-US" dirty="0"/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email"/>
          <a:srcRect l="-1"/>
          <a:stretch>
            <a:fillRect/>
          </a:stretch>
        </p:blipFill>
        <p:spPr>
          <a:xfrm flipH="1">
            <a:off x="-1" y="2335882"/>
            <a:ext cx="5481423" cy="452211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3600" y="1444625"/>
            <a:ext cx="5465314" cy="470999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1313" y="1444625"/>
            <a:ext cx="5744851" cy="470999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22978" y="150926"/>
            <a:ext cx="372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B45F66-8A40-B345-AA56-8E056E4B9DD3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1" y="131876"/>
            <a:ext cx="43814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43600" y="151200"/>
            <a:ext cx="4873665" cy="231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2pPr>
            <a:lvl3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3pPr>
            <a:lvl4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4pPr>
            <a:lvl5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43236" y="131876"/>
            <a:ext cx="115487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4513" y="427730"/>
            <a:ext cx="11362565" cy="476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GB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543600" y="915974"/>
            <a:ext cx="11362565" cy="3317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GB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email"/>
          <a:srcRect l="-1"/>
          <a:stretch>
            <a:fillRect/>
          </a:stretch>
        </p:blipFill>
        <p:spPr>
          <a:xfrm flipH="1">
            <a:off x="-1" y="2335882"/>
            <a:ext cx="5481423" cy="4522118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132114"/>
            <a:ext cx="6172200" cy="47289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4513" y="1132113"/>
            <a:ext cx="4402625" cy="4728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44513" y="427730"/>
            <a:ext cx="11362565" cy="476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GB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122978" y="150926"/>
            <a:ext cx="372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B45F66-8A40-B345-AA56-8E056E4B9DD3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1" y="131876"/>
            <a:ext cx="43814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43600" y="151200"/>
            <a:ext cx="4873665" cy="231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2pPr>
            <a:lvl3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3pPr>
            <a:lvl4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4pPr>
            <a:lvl5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43236" y="131876"/>
            <a:ext cx="115487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7634288" y="1692275"/>
            <a:ext cx="3633787" cy="44878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/>
          <a:srcRect l="-1"/>
          <a:stretch>
            <a:fillRect/>
          </a:stretch>
        </p:blipFill>
        <p:spPr>
          <a:xfrm flipH="1">
            <a:off x="-1" y="2335882"/>
            <a:ext cx="5481423" cy="4522118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46138" y="1692275"/>
            <a:ext cx="5927725" cy="21463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46138" y="4033838"/>
            <a:ext cx="2860675" cy="21463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3933825" y="4033838"/>
            <a:ext cx="2860675" cy="21463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43236" y="131876"/>
            <a:ext cx="115487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22978" y="150926"/>
            <a:ext cx="372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B45F66-8A40-B345-AA56-8E056E4B9DD3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1" y="131876"/>
            <a:ext cx="43814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43600" y="151200"/>
            <a:ext cx="4873665" cy="231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2pPr>
            <a:lvl3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3pPr>
            <a:lvl4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4pPr>
            <a:lvl5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4513" y="427730"/>
            <a:ext cx="11362565" cy="476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GB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28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543600" y="915974"/>
            <a:ext cx="11362565" cy="3317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GB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</p:spTree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oat, sitting, water, large&#10;&#10;Description automatically generated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-86497" y="0"/>
            <a:ext cx="12278497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84649" y="4715243"/>
            <a:ext cx="4728748" cy="10191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</a:rPr>
              <a:t>Björn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</a:rPr>
              <a:t>Ottersten</a:t>
            </a:r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Director of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</a:rPr>
              <a:t>SnT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</a:rPr>
              <a:t>Bjorn.Ottersten@uni.lu</a:t>
            </a:r>
            <a:endParaRPr lang="en-US" dirty="0"/>
          </a:p>
          <a:p>
            <a:pPr lvl="4"/>
            <a:endParaRPr lang="en-US" dirty="0"/>
          </a:p>
        </p:txBody>
      </p:sp>
      <p:pic>
        <p:nvPicPr>
          <p:cNvPr id="12" name="Graphic 6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0" y="6094385"/>
            <a:ext cx="2451505" cy="78974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941777" y="4172625"/>
            <a:ext cx="472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Contact: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Graphic 6"/>
          <p:cNvPicPr>
            <a:picLocks noChangeAspect="1"/>
          </p:cNvPicPr>
          <p:nvPr userDrawn="1"/>
        </p:nvPicPr>
        <p:blipFill rotWithShape="1">
          <a:blip r:embed="rId3" cstate="email"/>
          <a:srcRect l="50867" r="37218"/>
          <a:stretch>
            <a:fillRect/>
          </a:stretch>
        </p:blipFill>
        <p:spPr>
          <a:xfrm>
            <a:off x="2121305" y="6081320"/>
            <a:ext cx="292100" cy="789745"/>
          </a:xfrm>
          <a:prstGeom prst="rect">
            <a:avLst/>
          </a:prstGeom>
        </p:spPr>
      </p:pic>
    </p:spTree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boat, sitting, water, large&#10;&#10;Description automatically generated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-24714" y="0"/>
            <a:ext cx="12216714" cy="685800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-24715" y="5825730"/>
            <a:ext cx="12216715" cy="1418626"/>
            <a:chOff x="-24715" y="5825730"/>
            <a:chExt cx="12216715" cy="1418626"/>
          </a:xfrm>
        </p:grpSpPr>
        <p:pic>
          <p:nvPicPr>
            <p:cNvPr id="9" name="Image 5" descr="Bande_Logo_UNI_PP_right_long.eps"/>
            <p:cNvPicPr/>
            <p:nvPr/>
          </p:nvPicPr>
          <p:blipFill rotWithShape="1">
            <a:blip r:embed="rId3" cstate="email"/>
            <a:srcRect l="42064" r="2500" b="52664"/>
            <a:stretch>
              <a:fillRect/>
            </a:stretch>
          </p:blipFill>
          <p:spPr bwMode="auto">
            <a:xfrm>
              <a:off x="-24715" y="5825730"/>
              <a:ext cx="12216715" cy="1055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/>
          </p:nvSpPr>
          <p:spPr>
            <a:xfrm>
              <a:off x="10500767" y="5987422"/>
              <a:ext cx="960699" cy="893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/>
            <a:srcRect t="22056"/>
            <a:stretch>
              <a:fillRect/>
            </a:stretch>
          </p:blipFill>
          <p:spPr>
            <a:xfrm>
              <a:off x="10151661" y="5987422"/>
              <a:ext cx="1612609" cy="1256934"/>
            </a:xfrm>
            <a:prstGeom prst="rect">
              <a:avLst/>
            </a:prstGeom>
          </p:spPr>
        </p:pic>
      </p:grpSp>
      <p:pic>
        <p:nvPicPr>
          <p:cNvPr id="13" name="Graphic 12"/>
          <p:cNvPicPr>
            <a:picLocks noChangeAspect="1"/>
          </p:cNvPicPr>
          <p:nvPr userDrawn="1"/>
        </p:nvPicPr>
        <p:blipFill>
          <a:blip r:embed="rId5" cstate="email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9170" y="5927061"/>
            <a:ext cx="1147743" cy="902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6284567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lang="en-US" sz="66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title</a:t>
            </a:r>
            <a:endParaRPr lang="en-US" dirty="0"/>
          </a:p>
        </p:txBody>
      </p:sp>
    </p:spTree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Beyond the Public Mempool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93B640-0A18-4052-B6C5-394B31EED44D}" type="slidenum">
              <a:rPr lang="en-GB" smtClean="0"/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43600" y="151200"/>
            <a:ext cx="4873665" cy="231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2pPr>
            <a:lvl3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3pPr>
            <a:lvl4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4pPr>
            <a:lvl5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543600" y="866990"/>
            <a:ext cx="11362565" cy="3317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GB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</p:spTree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 l="-1"/>
          <a:stretch>
            <a:fillRect/>
          </a:stretch>
        </p:blipFill>
        <p:spPr>
          <a:xfrm flipH="1">
            <a:off x="-1" y="2335882"/>
            <a:ext cx="5481423" cy="45221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Beyond the Public Mempool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93B640-0A18-4052-B6C5-394B31EED44D}" type="slidenum">
              <a:rPr lang="en-GB" smtClean="0"/>
            </a:fld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3600" y="151200"/>
            <a:ext cx="4873665" cy="231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2pPr>
            <a:lvl3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3pPr>
            <a:lvl4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4pPr>
            <a:lvl5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543600" y="866990"/>
            <a:ext cx="11362565" cy="3317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GB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</p:spTree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00" y="365125"/>
            <a:ext cx="10810200" cy="55084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43600" y="151200"/>
            <a:ext cx="4873665" cy="231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2pPr>
            <a:lvl3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3pPr>
            <a:lvl4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4pPr>
            <a:lvl5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543600" y="866990"/>
            <a:ext cx="11362565" cy="3317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GB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</p:spTree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4513" y="427730"/>
            <a:ext cx="11362565" cy="476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GB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/>
          <a:srcRect l="-1"/>
          <a:stretch>
            <a:fillRect/>
          </a:stretch>
        </p:blipFill>
        <p:spPr>
          <a:xfrm flipH="1">
            <a:off x="-1" y="2335882"/>
            <a:ext cx="5481423" cy="452211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643236" y="131876"/>
            <a:ext cx="115487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22978" y="150926"/>
            <a:ext cx="372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B45F66-8A40-B345-AA56-8E056E4B9DD3}" type="slidenum">
              <a:rPr lang="en-US" sz="1200" b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</a:fld>
            <a:endParaRPr lang="en-US" sz="12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1" y="131876"/>
            <a:ext cx="43814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43600" y="151200"/>
            <a:ext cx="4873665" cy="231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2pPr>
            <a:lvl3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3pPr>
            <a:lvl4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4pPr>
            <a:lvl5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544513" y="1648319"/>
            <a:ext cx="11362565" cy="45221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GB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543600" y="915974"/>
            <a:ext cx="11362565" cy="3317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GB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</p:spTree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643236" y="131876"/>
            <a:ext cx="11548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" y="131876"/>
            <a:ext cx="4381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22978" y="150926"/>
            <a:ext cx="372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B45F66-8A40-B345-AA56-8E056E4B9DD3}" type="slidenum">
              <a:rPr lang="en-US" sz="1200" b="0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</a:fld>
            <a:endParaRPr lang="en-US" sz="1200" b="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4513" y="427730"/>
            <a:ext cx="11362565" cy="476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GB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43600" y="151200"/>
            <a:ext cx="4873665" cy="231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2pPr>
            <a:lvl3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3pPr>
            <a:lvl4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4pPr>
            <a:lvl5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544513" y="1648319"/>
            <a:ext cx="11362565" cy="44476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GB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543600" y="915974"/>
            <a:ext cx="11362565" cy="3317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GB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Beyond the Public Mempool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93B640-0A18-4052-B6C5-394B31EED44D}" type="slidenum">
              <a:rPr lang="en-GB" smtClean="0"/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43600" y="151200"/>
            <a:ext cx="4873665" cy="231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2pPr>
            <a:lvl3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3pPr>
            <a:lvl4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4pPr>
            <a:lvl5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543600" y="866990"/>
            <a:ext cx="11362565" cy="3317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GB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</p:spTree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water, table, holding, large&#10;&#10;Description automatically generated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6284567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lang="en-US" sz="66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section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43236" y="131876"/>
            <a:ext cx="11548765" cy="0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 userDrawn="1"/>
        </p:nvGrpSpPr>
        <p:grpSpPr>
          <a:xfrm>
            <a:off x="-24715" y="5825730"/>
            <a:ext cx="12216715" cy="1418626"/>
            <a:chOff x="-24715" y="5825730"/>
            <a:chExt cx="12216715" cy="1418626"/>
          </a:xfrm>
        </p:grpSpPr>
        <p:pic>
          <p:nvPicPr>
            <p:cNvPr id="9" name="Image 5" descr="Bande_Logo_UNI_PP_right_long.eps"/>
            <p:cNvPicPr/>
            <p:nvPr/>
          </p:nvPicPr>
          <p:blipFill rotWithShape="1">
            <a:blip r:embed="rId3" cstate="email"/>
            <a:srcRect l="42064" r="2500" b="52664"/>
            <a:stretch>
              <a:fillRect/>
            </a:stretch>
          </p:blipFill>
          <p:spPr bwMode="auto">
            <a:xfrm>
              <a:off x="-24715" y="5825730"/>
              <a:ext cx="12216715" cy="1055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10500767" y="5987422"/>
              <a:ext cx="960699" cy="893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/>
            <a:srcRect t="22056"/>
            <a:stretch>
              <a:fillRect/>
            </a:stretch>
          </p:blipFill>
          <p:spPr>
            <a:xfrm>
              <a:off x="10151661" y="5987422"/>
              <a:ext cx="1612609" cy="1256934"/>
            </a:xfrm>
            <a:prstGeom prst="rect">
              <a:avLst/>
            </a:prstGeom>
          </p:spPr>
        </p:pic>
      </p:grpSp>
      <p:pic>
        <p:nvPicPr>
          <p:cNvPr id="13" name="Graphic 12"/>
          <p:cNvPicPr>
            <a:picLocks noChangeAspect="1"/>
          </p:cNvPicPr>
          <p:nvPr userDrawn="1"/>
        </p:nvPicPr>
        <p:blipFill>
          <a:blip r:embed="rId5" cstate="email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0285" y="1386141"/>
            <a:ext cx="1256457" cy="987835"/>
          </a:xfrm>
          <a:prstGeom prst="rect">
            <a:avLst/>
          </a:prstGeom>
        </p:spPr>
      </p:pic>
    </p:spTree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tar, game, glass&#10;&#10;Description automatically generated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6284567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lang="en-US" sz="66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section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43236" y="131876"/>
            <a:ext cx="11548765" cy="0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-24715" y="5825730"/>
            <a:ext cx="12216715" cy="1418626"/>
            <a:chOff x="-24715" y="5825730"/>
            <a:chExt cx="12216715" cy="1418626"/>
          </a:xfrm>
        </p:grpSpPr>
        <p:pic>
          <p:nvPicPr>
            <p:cNvPr id="9" name="Image 5" descr="Bande_Logo_UNI_PP_right_long.eps"/>
            <p:cNvPicPr/>
            <p:nvPr/>
          </p:nvPicPr>
          <p:blipFill rotWithShape="1">
            <a:blip r:embed="rId3" cstate="email"/>
            <a:srcRect l="42064" r="2500" b="52664"/>
            <a:stretch>
              <a:fillRect/>
            </a:stretch>
          </p:blipFill>
          <p:spPr bwMode="auto">
            <a:xfrm>
              <a:off x="-24715" y="5825730"/>
              <a:ext cx="12216715" cy="1055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10500767" y="5987422"/>
              <a:ext cx="960699" cy="893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/>
            <a:srcRect t="22056"/>
            <a:stretch>
              <a:fillRect/>
            </a:stretch>
          </p:blipFill>
          <p:spPr>
            <a:xfrm>
              <a:off x="10151661" y="5987422"/>
              <a:ext cx="1612609" cy="1256934"/>
            </a:xfrm>
            <a:prstGeom prst="rect">
              <a:avLst/>
            </a:prstGeom>
          </p:spPr>
        </p:pic>
      </p:grpSp>
      <p:pic>
        <p:nvPicPr>
          <p:cNvPr id="13" name="Graphic 12"/>
          <p:cNvPicPr>
            <a:picLocks noChangeAspect="1"/>
          </p:cNvPicPr>
          <p:nvPr userDrawn="1"/>
        </p:nvPicPr>
        <p:blipFill>
          <a:blip r:embed="rId5" cstate="email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0285" y="1386141"/>
            <a:ext cx="1256457" cy="987835"/>
          </a:xfrm>
          <a:prstGeom prst="rect">
            <a:avLst/>
          </a:prstGeom>
        </p:spPr>
      </p:pic>
    </p:spTree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umbrella&#10;&#10;Description automatically generated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70357"/>
          </a:xfrm>
          <a:prstGeom prst="rect">
            <a:avLst/>
          </a:prstGeom>
        </p:spPr>
      </p:pic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1641917" y="4908837"/>
            <a:ext cx="4599855" cy="373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600" kern="1200" dirty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Subtitle 3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1641918" y="4137996"/>
            <a:ext cx="4599856" cy="600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 2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825709" y="2389584"/>
            <a:ext cx="3500438" cy="637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1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43236" y="131876"/>
            <a:ext cx="11548765" cy="0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-24715" y="5825730"/>
            <a:ext cx="12216715" cy="1418626"/>
            <a:chOff x="-24715" y="5825730"/>
            <a:chExt cx="12216715" cy="1418626"/>
          </a:xfrm>
        </p:grpSpPr>
        <p:pic>
          <p:nvPicPr>
            <p:cNvPr id="9" name="Image 5" descr="Bande_Logo_UNI_PP_right_long.eps"/>
            <p:cNvPicPr/>
            <p:nvPr/>
          </p:nvPicPr>
          <p:blipFill rotWithShape="1">
            <a:blip r:embed="rId3" cstate="email"/>
            <a:srcRect l="42064" r="2500" b="52664"/>
            <a:stretch>
              <a:fillRect/>
            </a:stretch>
          </p:blipFill>
          <p:spPr bwMode="auto">
            <a:xfrm>
              <a:off x="-24715" y="5825730"/>
              <a:ext cx="12216715" cy="1055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10500767" y="5987422"/>
              <a:ext cx="960699" cy="893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/>
            <a:srcRect t="22056"/>
            <a:stretch>
              <a:fillRect/>
            </a:stretch>
          </p:blipFill>
          <p:spPr>
            <a:xfrm>
              <a:off x="10151661" y="5987422"/>
              <a:ext cx="1612609" cy="1256934"/>
            </a:xfrm>
            <a:prstGeom prst="rect">
              <a:avLst/>
            </a:prstGeom>
          </p:spPr>
        </p:pic>
      </p:grpSp>
      <p:cxnSp>
        <p:nvCxnSpPr>
          <p:cNvPr id="16" name="Straight Connector 15"/>
          <p:cNvCxnSpPr/>
          <p:nvPr userDrawn="1"/>
        </p:nvCxnSpPr>
        <p:spPr>
          <a:xfrm flipH="1">
            <a:off x="643236" y="131876"/>
            <a:ext cx="11548765" cy="0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/>
          <p:cNvPicPr>
            <a:picLocks noChangeAspect="1"/>
          </p:cNvPicPr>
          <p:nvPr userDrawn="1"/>
        </p:nvPicPr>
        <p:blipFill>
          <a:blip r:embed="rId5" cstate="email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2072" y="4857443"/>
            <a:ext cx="429095" cy="373126"/>
          </a:xfrm>
          <a:prstGeom prst="rect">
            <a:avLst/>
          </a:prstGeom>
        </p:spPr>
      </p:pic>
      <p:pic>
        <p:nvPicPr>
          <p:cNvPr id="20" name="Graphic 19"/>
          <p:cNvPicPr>
            <a:picLocks noChangeAspect="1"/>
          </p:cNvPicPr>
          <p:nvPr userDrawn="1"/>
        </p:nvPicPr>
        <p:blipFill>
          <a:blip r:embed="rId7" cstate="email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9477" y="3279181"/>
            <a:ext cx="474284" cy="421839"/>
          </a:xfrm>
          <a:prstGeom prst="rect">
            <a:avLst/>
          </a:prstGeom>
        </p:spPr>
      </p:pic>
      <p:sp>
        <p:nvSpPr>
          <p:cNvPr id="21" name="Isosceles Triangle 1"/>
          <p:cNvSpPr/>
          <p:nvPr userDrawn="1"/>
        </p:nvSpPr>
        <p:spPr>
          <a:xfrm rot="5400000">
            <a:off x="-1819" y="4209380"/>
            <a:ext cx="220259" cy="18987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/>
          <p:cNvPicPr>
            <a:picLocks noChangeAspect="1"/>
          </p:cNvPicPr>
          <p:nvPr userDrawn="1"/>
        </p:nvPicPr>
        <p:blipFill>
          <a:blip r:embed="rId9" cstate="email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6672" y="1627431"/>
            <a:ext cx="644305" cy="506557"/>
          </a:xfrm>
          <a:prstGeom prst="rect">
            <a:avLst/>
          </a:prstGeom>
        </p:spPr>
      </p:pic>
      <p:pic>
        <p:nvPicPr>
          <p:cNvPr id="24" name="Graphic 23"/>
          <p:cNvPicPr>
            <a:picLocks noChangeAspect="1"/>
          </p:cNvPicPr>
          <p:nvPr userDrawn="1"/>
        </p:nvPicPr>
        <p:blipFill>
          <a:blip r:embed="rId11" cstate="email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15546" y="3949267"/>
            <a:ext cx="682146" cy="682146"/>
          </a:xfrm>
          <a:prstGeom prst="rect">
            <a:avLst/>
          </a:prstGeom>
        </p:spPr>
      </p:pic>
      <p:sp>
        <p:nvSpPr>
          <p:cNvPr id="33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1641916" y="3351901"/>
            <a:ext cx="4599856" cy="373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600" kern="1200" dirty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Subtitle 1</a:t>
            </a:r>
            <a:endParaRPr lang="en-US" dirty="0"/>
          </a:p>
        </p:txBody>
      </p:sp>
    </p:spTree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email"/>
          <a:srcRect l="-1"/>
          <a:stretch>
            <a:fillRect/>
          </a:stretch>
        </p:blipFill>
        <p:spPr>
          <a:xfrm flipH="1">
            <a:off x="-1" y="2335882"/>
            <a:ext cx="5481423" cy="452211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3600" y="1444625"/>
            <a:ext cx="5465314" cy="470999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1313" y="1444625"/>
            <a:ext cx="5744851" cy="470999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22978" y="150926"/>
            <a:ext cx="372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B45F66-8A40-B345-AA56-8E056E4B9DD3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1" y="131876"/>
            <a:ext cx="43814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43600" y="151200"/>
            <a:ext cx="4873665" cy="231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2pPr>
            <a:lvl3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3pPr>
            <a:lvl4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4pPr>
            <a:lvl5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43236" y="131876"/>
            <a:ext cx="115487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4513" y="427730"/>
            <a:ext cx="11362565" cy="476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GB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543600" y="915974"/>
            <a:ext cx="11362565" cy="3317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GB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</p:spTree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email"/>
          <a:srcRect l="-1"/>
          <a:stretch>
            <a:fillRect/>
          </a:stretch>
        </p:blipFill>
        <p:spPr>
          <a:xfrm flipH="1">
            <a:off x="-1" y="2335882"/>
            <a:ext cx="5481423" cy="4522118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132114"/>
            <a:ext cx="6172200" cy="47289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4513" y="1132113"/>
            <a:ext cx="4402625" cy="4728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44513" y="427730"/>
            <a:ext cx="11362565" cy="476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GB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122978" y="150926"/>
            <a:ext cx="372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B45F66-8A40-B345-AA56-8E056E4B9DD3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1" y="131876"/>
            <a:ext cx="43814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43600" y="151200"/>
            <a:ext cx="4873665" cy="231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2pPr>
            <a:lvl3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3pPr>
            <a:lvl4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4pPr>
            <a:lvl5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43236" y="131876"/>
            <a:ext cx="115487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7634288" y="1692275"/>
            <a:ext cx="3633787" cy="44878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/>
          <a:srcRect l="-1"/>
          <a:stretch>
            <a:fillRect/>
          </a:stretch>
        </p:blipFill>
        <p:spPr>
          <a:xfrm flipH="1">
            <a:off x="-1" y="2335882"/>
            <a:ext cx="5481423" cy="4522118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46138" y="1692275"/>
            <a:ext cx="5927725" cy="21463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46138" y="4033838"/>
            <a:ext cx="2860675" cy="21463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3933825" y="4033838"/>
            <a:ext cx="2860675" cy="21463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43236" y="131876"/>
            <a:ext cx="115487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22978" y="150926"/>
            <a:ext cx="372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B45F66-8A40-B345-AA56-8E056E4B9DD3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1" y="131876"/>
            <a:ext cx="43814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43600" y="151200"/>
            <a:ext cx="4873665" cy="231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2pPr>
            <a:lvl3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3pPr>
            <a:lvl4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4pPr>
            <a:lvl5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4513" y="427730"/>
            <a:ext cx="11362565" cy="476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GB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28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543600" y="915974"/>
            <a:ext cx="11362565" cy="3317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GB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</p:spTree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oat, sitting, water, large&#10;&#10;Description automatically generated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-86497" y="0"/>
            <a:ext cx="12278497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84649" y="4715243"/>
            <a:ext cx="4728748" cy="10191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</a:rPr>
              <a:t>Björn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</a:rPr>
              <a:t>Ottersten</a:t>
            </a:r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Director of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</a:rPr>
              <a:t>SnT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</a:rPr>
              <a:t>Bjorn.Ottersten@uni.lu</a:t>
            </a:r>
            <a:endParaRPr lang="en-US" dirty="0"/>
          </a:p>
          <a:p>
            <a:pPr lvl="4"/>
            <a:endParaRPr lang="en-US" dirty="0"/>
          </a:p>
        </p:txBody>
      </p:sp>
      <p:pic>
        <p:nvPicPr>
          <p:cNvPr id="12" name="Graphic 6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0" y="6094385"/>
            <a:ext cx="2451505" cy="78974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941777" y="4172625"/>
            <a:ext cx="472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Contact: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Graphic 6"/>
          <p:cNvPicPr>
            <a:picLocks noChangeAspect="1"/>
          </p:cNvPicPr>
          <p:nvPr userDrawn="1"/>
        </p:nvPicPr>
        <p:blipFill rotWithShape="1">
          <a:blip r:embed="rId3" cstate="email"/>
          <a:srcRect l="50867" r="37218"/>
          <a:stretch>
            <a:fillRect/>
          </a:stretch>
        </p:blipFill>
        <p:spPr>
          <a:xfrm>
            <a:off x="2121305" y="6081320"/>
            <a:ext cx="292100" cy="789745"/>
          </a:xfrm>
          <a:prstGeom prst="rect">
            <a:avLst/>
          </a:prstGeom>
        </p:spPr>
      </p:pic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/>
          <a:srcRect l="-1"/>
          <a:stretch>
            <a:fillRect/>
          </a:stretch>
        </p:blipFill>
        <p:spPr>
          <a:xfrm flipH="1">
            <a:off x="-1" y="2335882"/>
            <a:ext cx="5481423" cy="45221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Beyond the Public Mempool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93B640-0A18-4052-B6C5-394B31EED44D}" type="slidenum">
              <a:rPr lang="en-GB" smtClean="0"/>
            </a:fld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43600" y="151200"/>
            <a:ext cx="4873665" cy="231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2pPr>
            <a:lvl3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3pPr>
            <a:lvl4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4pPr>
            <a:lvl5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543600" y="866990"/>
            <a:ext cx="11362565" cy="3317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GB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00" y="365125"/>
            <a:ext cx="10810200" cy="55084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43600" y="151200"/>
            <a:ext cx="4873665" cy="231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2pPr>
            <a:lvl3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3pPr>
            <a:lvl4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4pPr>
            <a:lvl5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543600" y="866990"/>
            <a:ext cx="11362565" cy="3317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GB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4513" y="427730"/>
            <a:ext cx="11362565" cy="476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GB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/>
          <a:srcRect l="-1"/>
          <a:stretch>
            <a:fillRect/>
          </a:stretch>
        </p:blipFill>
        <p:spPr>
          <a:xfrm flipH="1">
            <a:off x="-1" y="2335882"/>
            <a:ext cx="5481423" cy="452211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643236" y="131876"/>
            <a:ext cx="115487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22978" y="150926"/>
            <a:ext cx="372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B45F66-8A40-B345-AA56-8E056E4B9DD3}" type="slidenum">
              <a:rPr lang="en-US" sz="1200" b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</a:fld>
            <a:endParaRPr lang="en-US" sz="12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1" y="131876"/>
            <a:ext cx="43814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43600" y="151200"/>
            <a:ext cx="4873665" cy="231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2pPr>
            <a:lvl3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3pPr>
            <a:lvl4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4pPr>
            <a:lvl5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544513" y="1648319"/>
            <a:ext cx="11362565" cy="45221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GB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543600" y="915974"/>
            <a:ext cx="11362565" cy="3317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GB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643236" y="131876"/>
            <a:ext cx="11548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" y="131876"/>
            <a:ext cx="4381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22978" y="150926"/>
            <a:ext cx="372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B45F66-8A40-B345-AA56-8E056E4B9DD3}" type="slidenum">
              <a:rPr lang="en-US" sz="1200" b="0" kern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</a:fld>
            <a:endParaRPr lang="en-US" sz="1200" b="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4513" y="427730"/>
            <a:ext cx="11362565" cy="476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GB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43600" y="151200"/>
            <a:ext cx="4873665" cy="231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2pPr>
            <a:lvl3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3pPr>
            <a:lvl4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4pPr>
            <a:lvl5pPr>
              <a:defRPr lang="en-GB" sz="800" kern="12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544513" y="1648319"/>
            <a:ext cx="11362565" cy="44476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GB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543600" y="915974"/>
            <a:ext cx="11362565" cy="3317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GB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water, table, holding, large&#10;&#10;Description automatically generated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6284567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lang="en-US" sz="66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section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43236" y="131876"/>
            <a:ext cx="11548765" cy="0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 userDrawn="1"/>
        </p:nvGrpSpPr>
        <p:grpSpPr>
          <a:xfrm>
            <a:off x="-24715" y="5825730"/>
            <a:ext cx="12216715" cy="1418626"/>
            <a:chOff x="-24715" y="5825730"/>
            <a:chExt cx="12216715" cy="1418626"/>
          </a:xfrm>
        </p:grpSpPr>
        <p:pic>
          <p:nvPicPr>
            <p:cNvPr id="9" name="Image 5" descr="Bande_Logo_UNI_PP_right_long.eps"/>
            <p:cNvPicPr/>
            <p:nvPr/>
          </p:nvPicPr>
          <p:blipFill rotWithShape="1">
            <a:blip r:embed="rId3" cstate="email"/>
            <a:srcRect l="42064" r="2500" b="52664"/>
            <a:stretch>
              <a:fillRect/>
            </a:stretch>
          </p:blipFill>
          <p:spPr bwMode="auto">
            <a:xfrm>
              <a:off x="-24715" y="5825730"/>
              <a:ext cx="12216715" cy="1055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10500767" y="5987422"/>
              <a:ext cx="960699" cy="893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/>
            <a:srcRect t="22056"/>
            <a:stretch>
              <a:fillRect/>
            </a:stretch>
          </p:blipFill>
          <p:spPr>
            <a:xfrm>
              <a:off x="10151661" y="5987422"/>
              <a:ext cx="1612609" cy="1256934"/>
            </a:xfrm>
            <a:prstGeom prst="rect">
              <a:avLst/>
            </a:prstGeom>
          </p:spPr>
        </p:pic>
      </p:grpSp>
      <p:pic>
        <p:nvPicPr>
          <p:cNvPr id="13" name="Graphic 12"/>
          <p:cNvPicPr>
            <a:picLocks noChangeAspect="1"/>
          </p:cNvPicPr>
          <p:nvPr userDrawn="1"/>
        </p:nvPicPr>
        <p:blipFill>
          <a:blip r:embed="rId5" cstate="email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0285" y="1386141"/>
            <a:ext cx="1256457" cy="987835"/>
          </a:xfrm>
          <a:prstGeom prst="rect">
            <a:avLst/>
          </a:prstGeom>
        </p:spPr>
      </p:pic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tar, game, glass&#10;&#10;Description automatically generated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6284567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lang="en-US" sz="66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section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43236" y="131876"/>
            <a:ext cx="11548765" cy="0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-24715" y="5825730"/>
            <a:ext cx="12216715" cy="1418626"/>
            <a:chOff x="-24715" y="5825730"/>
            <a:chExt cx="12216715" cy="1418626"/>
          </a:xfrm>
        </p:grpSpPr>
        <p:pic>
          <p:nvPicPr>
            <p:cNvPr id="9" name="Image 5" descr="Bande_Logo_UNI_PP_right_long.eps"/>
            <p:cNvPicPr/>
            <p:nvPr/>
          </p:nvPicPr>
          <p:blipFill rotWithShape="1">
            <a:blip r:embed="rId3" cstate="email"/>
            <a:srcRect l="42064" r="2500" b="52664"/>
            <a:stretch>
              <a:fillRect/>
            </a:stretch>
          </p:blipFill>
          <p:spPr bwMode="auto">
            <a:xfrm>
              <a:off x="-24715" y="5825730"/>
              <a:ext cx="12216715" cy="1055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10500767" y="5987422"/>
              <a:ext cx="960699" cy="893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/>
            <a:srcRect t="22056"/>
            <a:stretch>
              <a:fillRect/>
            </a:stretch>
          </p:blipFill>
          <p:spPr>
            <a:xfrm>
              <a:off x="10151661" y="5987422"/>
              <a:ext cx="1612609" cy="1256934"/>
            </a:xfrm>
            <a:prstGeom prst="rect">
              <a:avLst/>
            </a:prstGeom>
          </p:spPr>
        </p:pic>
      </p:grpSp>
      <p:pic>
        <p:nvPicPr>
          <p:cNvPr id="13" name="Graphic 12"/>
          <p:cNvPicPr>
            <a:picLocks noChangeAspect="1"/>
          </p:cNvPicPr>
          <p:nvPr userDrawn="1"/>
        </p:nvPicPr>
        <p:blipFill>
          <a:blip r:embed="rId5" cstate="email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0285" y="1386141"/>
            <a:ext cx="1256457" cy="987835"/>
          </a:xfrm>
          <a:prstGeom prst="rect">
            <a:avLst/>
          </a:prstGeom>
        </p:spPr>
      </p:pic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umbrella&#10;&#10;Description automatically generated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70357"/>
          </a:xfrm>
          <a:prstGeom prst="rect">
            <a:avLst/>
          </a:prstGeom>
        </p:spPr>
      </p:pic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1641917" y="4908837"/>
            <a:ext cx="4599855" cy="373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600" kern="1200" dirty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Subtitle 3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1641918" y="4137996"/>
            <a:ext cx="4599856" cy="600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 2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825709" y="2389584"/>
            <a:ext cx="3500438" cy="637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1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43236" y="131876"/>
            <a:ext cx="11548765" cy="0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-24715" y="5825730"/>
            <a:ext cx="12216715" cy="1418626"/>
            <a:chOff x="-24715" y="5825730"/>
            <a:chExt cx="12216715" cy="1418626"/>
          </a:xfrm>
        </p:grpSpPr>
        <p:pic>
          <p:nvPicPr>
            <p:cNvPr id="9" name="Image 5" descr="Bande_Logo_UNI_PP_right_long.eps"/>
            <p:cNvPicPr/>
            <p:nvPr/>
          </p:nvPicPr>
          <p:blipFill rotWithShape="1">
            <a:blip r:embed="rId3" cstate="email"/>
            <a:srcRect l="42064" r="2500" b="52664"/>
            <a:stretch>
              <a:fillRect/>
            </a:stretch>
          </p:blipFill>
          <p:spPr bwMode="auto">
            <a:xfrm>
              <a:off x="-24715" y="5825730"/>
              <a:ext cx="12216715" cy="1055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10500767" y="5987422"/>
              <a:ext cx="960699" cy="893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/>
            <a:srcRect t="22056"/>
            <a:stretch>
              <a:fillRect/>
            </a:stretch>
          </p:blipFill>
          <p:spPr>
            <a:xfrm>
              <a:off x="10151661" y="5987422"/>
              <a:ext cx="1612609" cy="1256934"/>
            </a:xfrm>
            <a:prstGeom prst="rect">
              <a:avLst/>
            </a:prstGeom>
          </p:spPr>
        </p:pic>
      </p:grpSp>
      <p:cxnSp>
        <p:nvCxnSpPr>
          <p:cNvPr id="16" name="Straight Connector 15"/>
          <p:cNvCxnSpPr/>
          <p:nvPr userDrawn="1"/>
        </p:nvCxnSpPr>
        <p:spPr>
          <a:xfrm flipH="1">
            <a:off x="643236" y="131876"/>
            <a:ext cx="11548765" cy="0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/>
          <p:cNvPicPr>
            <a:picLocks noChangeAspect="1"/>
          </p:cNvPicPr>
          <p:nvPr userDrawn="1"/>
        </p:nvPicPr>
        <p:blipFill>
          <a:blip r:embed="rId5" cstate="email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2072" y="4857443"/>
            <a:ext cx="429095" cy="373126"/>
          </a:xfrm>
          <a:prstGeom prst="rect">
            <a:avLst/>
          </a:prstGeom>
        </p:spPr>
      </p:pic>
      <p:pic>
        <p:nvPicPr>
          <p:cNvPr id="20" name="Graphic 19"/>
          <p:cNvPicPr>
            <a:picLocks noChangeAspect="1"/>
          </p:cNvPicPr>
          <p:nvPr userDrawn="1"/>
        </p:nvPicPr>
        <p:blipFill>
          <a:blip r:embed="rId7" cstate="email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9477" y="3279181"/>
            <a:ext cx="474284" cy="421839"/>
          </a:xfrm>
          <a:prstGeom prst="rect">
            <a:avLst/>
          </a:prstGeom>
        </p:spPr>
      </p:pic>
      <p:sp>
        <p:nvSpPr>
          <p:cNvPr id="21" name="Isosceles Triangle 1"/>
          <p:cNvSpPr/>
          <p:nvPr userDrawn="1"/>
        </p:nvSpPr>
        <p:spPr>
          <a:xfrm rot="5400000">
            <a:off x="-1819" y="4209380"/>
            <a:ext cx="220259" cy="18987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/>
          <p:cNvPicPr>
            <a:picLocks noChangeAspect="1"/>
          </p:cNvPicPr>
          <p:nvPr userDrawn="1"/>
        </p:nvPicPr>
        <p:blipFill>
          <a:blip r:embed="rId9" cstate="email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6672" y="1627431"/>
            <a:ext cx="644305" cy="506557"/>
          </a:xfrm>
          <a:prstGeom prst="rect">
            <a:avLst/>
          </a:prstGeom>
        </p:spPr>
      </p:pic>
      <p:pic>
        <p:nvPicPr>
          <p:cNvPr id="24" name="Graphic 23"/>
          <p:cNvPicPr>
            <a:picLocks noChangeAspect="1"/>
          </p:cNvPicPr>
          <p:nvPr userDrawn="1"/>
        </p:nvPicPr>
        <p:blipFill>
          <a:blip r:embed="rId11" cstate="email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15546" y="3949267"/>
            <a:ext cx="682146" cy="682146"/>
          </a:xfrm>
          <a:prstGeom prst="rect">
            <a:avLst/>
          </a:prstGeom>
        </p:spPr>
      </p:pic>
      <p:sp>
        <p:nvSpPr>
          <p:cNvPr id="33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1641916" y="3351901"/>
            <a:ext cx="4599856" cy="373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600" kern="1200" dirty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Subtitle 1</a:t>
            </a:r>
            <a:endParaRPr lang="en-US" dirty="0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5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4" Type="http://schemas.openxmlformats.org/officeDocument/2006/relationships/image" Target="../media/image15.jpeg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6"/>
          <p:cNvPicPr>
            <a:picLocks noChangeAspect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>
          <a:xfrm>
            <a:off x="10370309" y="6176963"/>
            <a:ext cx="1821691" cy="5868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600" y="1379764"/>
            <a:ext cx="10810200" cy="4797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643236" y="131876"/>
            <a:ext cx="115487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122978" y="151596"/>
            <a:ext cx="372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B45F66-8A40-B345-AA56-8E056E4B9DD3}" type="slidenum">
              <a:rPr lang="en-US" sz="1200" b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</a:fld>
            <a:endParaRPr lang="en-US" sz="12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1" y="131876"/>
            <a:ext cx="43814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43600" y="365125"/>
            <a:ext cx="10810200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6"/>
          <p:cNvPicPr>
            <a:picLocks noChangeAspect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>
          <a:xfrm>
            <a:off x="10370309" y="6176963"/>
            <a:ext cx="1821691" cy="5868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600" y="1379764"/>
            <a:ext cx="10810200" cy="4797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643236" y="131876"/>
            <a:ext cx="115487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122978" y="151596"/>
            <a:ext cx="372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B45F66-8A40-B345-AA56-8E056E4B9DD3}" type="slidenum">
              <a:rPr lang="en-US" sz="1200" b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</a:fld>
            <a:endParaRPr lang="en-US" sz="1200" b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1" y="131876"/>
            <a:ext cx="43814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43600" y="365125"/>
            <a:ext cx="10810200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3.xml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hyperlink" Target="https://immunefi.com/research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hyperlink" Target="https://immunefi.com/research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1850" y="899795"/>
            <a:ext cx="9709785" cy="1718945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Beyond the Public Mempool:</a:t>
            </a:r>
            <a:br>
              <a:rPr lang="en-GB" sz="4000" dirty="0"/>
            </a:br>
            <a:r>
              <a:rPr lang="en-GB" sz="4000" dirty="0"/>
              <a:t>Catching DeFi Attacks Before They Happen with Real-Time Smart Contract Analysis</a:t>
            </a:r>
            <a:endParaRPr lang="en-GB" sz="4000" dirty="0"/>
          </a:p>
        </p:txBody>
      </p:sp>
      <p:sp>
        <p:nvSpPr>
          <p:cNvPr id="2" name="Text Placeholder 21"/>
          <p:cNvSpPr txBox="1"/>
          <p:nvPr/>
        </p:nvSpPr>
        <p:spPr>
          <a:xfrm>
            <a:off x="831850" y="3008630"/>
            <a:ext cx="7425690" cy="2790825"/>
          </a:xfrm>
          <a:prstGeom prst="rect">
            <a:avLst/>
          </a:prstGeom>
        </p:spPr>
        <p:txBody>
          <a:bodyPr>
            <a:normAutofit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Speaker:</a:t>
            </a: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GB" sz="1600" dirty="0">
                <a:solidFill>
                  <a:schemeClr val="bg1"/>
                </a:solidFill>
              </a:rPr>
              <a:t>Bahareh Parhizkari (University of Luxembourg)</a:t>
            </a:r>
            <a:endParaRPr lang="en-US" sz="16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Co Authors:</a:t>
            </a:r>
            <a:endParaRPr lang="en-US" dirty="0">
              <a:solidFill>
                <a:schemeClr val="bg1"/>
              </a:solidFill>
            </a:endParaRPr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en-GB" sz="1600" dirty="0">
                <a:solidFill>
                  <a:schemeClr val="bg1"/>
                </a:solidFill>
              </a:rPr>
              <a:t>Antonio Ken </a:t>
            </a:r>
            <a:r>
              <a:rPr lang="en-GB" sz="1600" dirty="0" err="1">
                <a:solidFill>
                  <a:schemeClr val="bg1"/>
                </a:solidFill>
              </a:rPr>
              <a:t>Iannillo</a:t>
            </a:r>
            <a:r>
              <a:rPr lang="en-GB" sz="1600" dirty="0">
                <a:solidFill>
                  <a:schemeClr val="bg1"/>
                </a:solidFill>
              </a:rPr>
              <a:t> (University of Luxembourg), Christof Ferreira Torres (ETH Zurich), Joseph Xu (Quantstamp), Sebastian </a:t>
            </a:r>
            <a:r>
              <a:rPr lang="en-GB" sz="1600" dirty="0" err="1">
                <a:solidFill>
                  <a:schemeClr val="bg1"/>
                </a:solidFill>
              </a:rPr>
              <a:t>Banescu</a:t>
            </a:r>
            <a:r>
              <a:rPr lang="en-GB" sz="1600" dirty="0">
                <a:solidFill>
                  <a:schemeClr val="bg1"/>
                </a:solidFill>
              </a:rPr>
              <a:t> (Quantstamp), Radu State (University of Luxembourg)</a:t>
            </a:r>
            <a:endParaRPr lang="en-GB" sz="1600" dirty="0">
              <a:solidFill>
                <a:schemeClr val="bg1"/>
              </a:solidFill>
            </a:endParaRPr>
          </a:p>
          <a:p>
            <a:pPr marL="457200" lvl="1" indent="0" algn="just">
              <a:lnSpc>
                <a:spcPct val="100000"/>
              </a:lnSpc>
              <a:buNone/>
            </a:pPr>
            <a:endParaRPr lang="en-US" altLang="en-GB" sz="1920" dirty="0">
              <a:solidFill>
                <a:schemeClr val="bg1"/>
              </a:solidFill>
            </a:endParaRPr>
          </a:p>
          <a:p>
            <a:pPr marL="0" lvl="0" indent="0" algn="just">
              <a:lnSpc>
                <a:spcPct val="100000"/>
              </a:lnSpc>
              <a:buNone/>
            </a:pPr>
            <a:r>
              <a:rPr lang="en-US" altLang="en-US" sz="1920" dirty="0">
                <a:solidFill>
                  <a:schemeClr val="bg1"/>
                </a:solidFill>
              </a:rPr>
              <a:t>Conference: </a:t>
            </a:r>
            <a:r>
              <a:rPr lang="en-US" altLang="en-GB" sz="1920" dirty="0">
                <a:solidFill>
                  <a:schemeClr val="bg1"/>
                </a:solidFill>
              </a:rPr>
              <a:t>Securecomm</a:t>
            </a:r>
            <a:r>
              <a:rPr lang="en-US" altLang="en-US" sz="1920" dirty="0">
                <a:solidFill>
                  <a:schemeClr val="bg1"/>
                </a:solidFill>
              </a:rPr>
              <a:t>,</a:t>
            </a:r>
            <a:r>
              <a:rPr lang="en-US" altLang="en-GB" sz="1920" dirty="0">
                <a:solidFill>
                  <a:schemeClr val="bg1"/>
                </a:solidFill>
              </a:rPr>
              <a:t> 28-30 October 2024</a:t>
            </a:r>
            <a:endParaRPr lang="en-US" altLang="en-GB" sz="1920" dirty="0">
              <a:solidFill>
                <a:schemeClr val="bg1"/>
              </a:solidFill>
            </a:endParaRPr>
          </a:p>
        </p:txBody>
      </p:sp>
      <p:pic>
        <p:nvPicPr>
          <p:cNvPr id="4" name="Picture 3" descr="A logo on a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>
                        <a14:foregroundMark x1="35885" y1="46389" x2="35885" y2="46389"/>
                        <a14:foregroundMark x1="39844" y1="52222" x2="39844" y2="52222"/>
                        <a14:foregroundMark x1="45469" y1="54444" x2="45469" y2="54444"/>
                        <a14:foregroundMark x1="51250" y1="49259" x2="51250" y2="49259"/>
                        <a14:foregroundMark x1="55052" y1="48981" x2="55052" y2="48981"/>
                        <a14:foregroundMark x1="57917" y1="49907" x2="57917" y2="49907"/>
                        <a14:foregroundMark x1="62083" y1="49259" x2="62083" y2="49259"/>
                        <a14:foregroundMark x1="66250" y1="48981" x2="66250" y2="48981"/>
                        <a14:foregroundMark x1="70052" y1="49630" x2="70052" y2="49630"/>
                        <a14:foregroundMark x1="77656" y1="49630" x2="77656" y2="49630"/>
                        <a14:backgroundMark x1="46198" y1="52222" x2="46198" y2="52222"/>
                        <a14:backgroundMark x1="51771" y1="34537" x2="51771" y2="34537"/>
                        <a14:backgroundMark x1="66458" y1="52222" x2="66458" y2="52222"/>
                        <a14:backgroundMark x1="78750" y1="52222" x2="78750" y2="5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47" y="4852612"/>
            <a:ext cx="5302921" cy="29828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543600" y="365125"/>
            <a:ext cx="10810200" cy="492125"/>
          </a:xfrm>
        </p:spPr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dirty="0">
                <a:sym typeface="+mn-ea"/>
              </a:rPr>
              <a:t>Evaluation</a:t>
            </a:r>
            <a:r>
              <a:rPr lang="en-US" altLang="en-GB" dirty="0">
                <a:sym typeface="+mn-ea"/>
              </a:rPr>
              <a:t> and Results</a:t>
            </a:r>
            <a:endParaRPr lang="en-US" altLang="en-GB" dirty="0">
              <a:sym typeface="+mn-ea"/>
            </a:endParaRP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43600" y="151200"/>
            <a:ext cx="4873665" cy="231111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body" sz="quarter" idx="15"/>
          </p:nvPr>
        </p:nvSpPr>
        <p:spPr>
          <a:xfrm>
            <a:off x="543600" y="887945"/>
            <a:ext cx="11362565" cy="331787"/>
          </a:xfrm>
        </p:spPr>
        <p:txBody>
          <a:bodyPr>
            <a:normAutofit/>
          </a:bodyPr>
          <a:lstStyle/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Beyond the Public Mempool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2365" y="1123950"/>
            <a:ext cx="7026275" cy="21532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365" y="3307715"/>
            <a:ext cx="7028180" cy="2874645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3891280" y="2802890"/>
            <a:ext cx="4114165" cy="231140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Rectangles 1"/>
          <p:cNvSpPr/>
          <p:nvPr/>
        </p:nvSpPr>
        <p:spPr>
          <a:xfrm>
            <a:off x="4461510" y="4906010"/>
            <a:ext cx="3081655" cy="491490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543600" y="365125"/>
            <a:ext cx="10810200" cy="492125"/>
          </a:xfrm>
        </p:spPr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GB" dirty="0">
                <a:sym typeface="+mn-ea"/>
              </a:rPr>
              <a:t>Comparision and Benchmarking</a:t>
            </a:r>
            <a:endParaRPr lang="en-GB" dirty="0">
              <a:sym typeface="+mn-ea"/>
            </a:endParaRPr>
          </a:p>
        </p:txBody>
      </p:sp>
      <p:sp>
        <p:nvSpPr>
          <p:cNvPr id="24" name="Text Placeholder 2"/>
          <p:cNvSpPr>
            <a:spLocks noGrp="1"/>
          </p:cNvSpPr>
          <p:nvPr>
            <p:ph idx="1"/>
          </p:nvPr>
        </p:nvSpPr>
        <p:spPr>
          <a:xfrm>
            <a:off x="543599" y="1379764"/>
            <a:ext cx="10810199" cy="495904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We evaluate the model against the state-of-the-art malicious smart contract detector bot(Forta ML)</a:t>
            </a:r>
            <a:endParaRPr lang="en-US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43600" y="151200"/>
            <a:ext cx="4873665" cy="231111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body" sz="quarter" idx="15"/>
          </p:nvPr>
        </p:nvSpPr>
        <p:spPr>
          <a:xfrm>
            <a:off x="543600" y="887945"/>
            <a:ext cx="11362565" cy="331787"/>
          </a:xfrm>
        </p:spPr>
        <p:txBody>
          <a:bodyPr>
            <a:normAutofit/>
          </a:bodyPr>
          <a:lstStyle/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Beyond the Public Mempool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0" y="2461895"/>
            <a:ext cx="5715000" cy="3712845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3516630" y="3253740"/>
            <a:ext cx="5181600" cy="617220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Rectangles 1"/>
          <p:cNvSpPr/>
          <p:nvPr/>
        </p:nvSpPr>
        <p:spPr>
          <a:xfrm>
            <a:off x="3516630" y="4856480"/>
            <a:ext cx="5181600" cy="617220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543600" y="365125"/>
            <a:ext cx="10810200" cy="492125"/>
          </a:xfrm>
        </p:spPr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GB" dirty="0">
                <a:sym typeface="+mn-ea"/>
              </a:rPr>
              <a:t>Comparision and Benchmarking</a:t>
            </a:r>
            <a:endParaRPr lang="en-GB" dirty="0">
              <a:sym typeface="+mn-ea"/>
            </a:endParaRPr>
          </a:p>
        </p:txBody>
      </p:sp>
      <p:sp>
        <p:nvSpPr>
          <p:cNvPr id="24" name="Text Placeholder 2"/>
          <p:cNvSpPr>
            <a:spLocks noGrp="1"/>
          </p:cNvSpPr>
          <p:nvPr>
            <p:ph idx="1"/>
          </p:nvPr>
        </p:nvSpPr>
        <p:spPr>
          <a:xfrm>
            <a:off x="543560" y="1244600"/>
            <a:ext cx="11019155" cy="509460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 We evaluating the detection accuracy across 24 recent attacks by comparing labels assigned by our model and Forta ML bot.</a:t>
            </a:r>
            <a:endParaRPr lang="en-US" sz="2000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43600" y="151200"/>
            <a:ext cx="4873665" cy="231111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body" sz="quarter" idx="15"/>
          </p:nvPr>
        </p:nvSpPr>
        <p:spPr>
          <a:xfrm>
            <a:off x="543600" y="887945"/>
            <a:ext cx="11362565" cy="331787"/>
          </a:xfrm>
        </p:spPr>
        <p:txBody>
          <a:bodyPr>
            <a:normAutofit/>
          </a:bodyPr>
          <a:lstStyle/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Beyond the Public Mempool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1275" y="2079625"/>
            <a:ext cx="6734175" cy="4184015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7782560" y="2640965"/>
            <a:ext cx="1445260" cy="167005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7782560" y="3508375"/>
            <a:ext cx="1445260" cy="167005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7782560" y="3665855"/>
            <a:ext cx="1445260" cy="167005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Rectangles 7"/>
          <p:cNvSpPr/>
          <p:nvPr/>
        </p:nvSpPr>
        <p:spPr>
          <a:xfrm>
            <a:off x="7782560" y="4097655"/>
            <a:ext cx="1445260" cy="167005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Rectangles 8"/>
          <p:cNvSpPr/>
          <p:nvPr/>
        </p:nvSpPr>
        <p:spPr>
          <a:xfrm>
            <a:off x="7782560" y="4385310"/>
            <a:ext cx="1445260" cy="167005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Rectangles 9"/>
          <p:cNvSpPr/>
          <p:nvPr/>
        </p:nvSpPr>
        <p:spPr>
          <a:xfrm>
            <a:off x="7782560" y="4684395"/>
            <a:ext cx="1445260" cy="167005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Rectangles 10"/>
          <p:cNvSpPr/>
          <p:nvPr/>
        </p:nvSpPr>
        <p:spPr>
          <a:xfrm>
            <a:off x="7782560" y="5270500"/>
            <a:ext cx="1445260" cy="167005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Rectangles 11"/>
          <p:cNvSpPr/>
          <p:nvPr/>
        </p:nvSpPr>
        <p:spPr>
          <a:xfrm>
            <a:off x="7782560" y="5845810"/>
            <a:ext cx="1445260" cy="167005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" name="Rectangles 2"/>
          <p:cNvSpPr/>
          <p:nvPr/>
        </p:nvSpPr>
        <p:spPr>
          <a:xfrm>
            <a:off x="7782560" y="3358515"/>
            <a:ext cx="1445260" cy="167005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543600" y="365125"/>
            <a:ext cx="10810200" cy="492125"/>
          </a:xfrm>
        </p:spPr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dirty="0">
                <a:sym typeface="+mn-ea"/>
              </a:rPr>
              <a:t>Most impactful features</a:t>
            </a:r>
            <a:endParaRPr lang="en-US" altLang="en-US" dirty="0">
              <a:sym typeface="+mn-ea"/>
            </a:endParaRP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43600" y="151200"/>
            <a:ext cx="4873665" cy="231111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body" sz="quarter" idx="15"/>
          </p:nvPr>
        </p:nvSpPr>
        <p:spPr>
          <a:xfrm>
            <a:off x="543600" y="887945"/>
            <a:ext cx="11362565" cy="331787"/>
          </a:xfrm>
        </p:spPr>
        <p:txBody>
          <a:bodyPr>
            <a:normAutofit/>
          </a:bodyPr>
          <a:lstStyle/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Beyond the Public Mempool</a:t>
            </a:r>
            <a:endParaRPr lang="en-GB" dirty="0"/>
          </a:p>
        </p:txBody>
      </p:sp>
      <p:pic>
        <p:nvPicPr>
          <p:cNvPr id="17" name="Content Placeholder 1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34235" y="1329055"/>
            <a:ext cx="8181340" cy="491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543600" y="365125"/>
            <a:ext cx="10810200" cy="492125"/>
          </a:xfrm>
        </p:spPr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dirty="0">
                <a:sym typeface="+mn-ea"/>
              </a:rPr>
              <a:t>Practical Impact</a:t>
            </a:r>
            <a:r>
              <a:rPr lang="en-US" altLang="en-GB" dirty="0">
                <a:sym typeface="+mn-ea"/>
              </a:rPr>
              <a:t>s</a:t>
            </a:r>
            <a:endParaRPr lang="en-US" altLang="en-GB" dirty="0">
              <a:sym typeface="+mn-ea"/>
            </a:endParaRPr>
          </a:p>
        </p:txBody>
      </p:sp>
      <p:sp>
        <p:nvSpPr>
          <p:cNvPr id="24" name="Text Placeholder 2"/>
          <p:cNvSpPr>
            <a:spLocks noGrp="1"/>
          </p:cNvSpPr>
          <p:nvPr>
            <p:ph idx="1"/>
          </p:nvPr>
        </p:nvSpPr>
        <p:spPr>
          <a:xfrm>
            <a:off x="543599" y="1379764"/>
            <a:ext cx="10810199" cy="4959043"/>
          </a:xfrm>
        </p:spPr>
        <p:txBody>
          <a:bodyPr>
            <a:normAutofit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>
                <a:solidFill>
                  <a:srgbClr val="FF0000"/>
                </a:solidFill>
                <a:sym typeface="+mn-ea"/>
              </a:rPr>
              <a:t>Real-Time Detection</a:t>
            </a:r>
            <a:r>
              <a:rPr lang="en-US" dirty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GB" dirty="0">
                <a:sym typeface="+mn-ea"/>
              </a:rPr>
              <a:t>The model flags malicious contracts immediately after deployment.</a:t>
            </a:r>
            <a:endParaRPr lang="en-GB" dirty="0"/>
          </a:p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FF0000"/>
                </a:solidFill>
                <a:sym typeface="+mn-ea"/>
              </a:rPr>
              <a:t>Rescue Window</a:t>
            </a:r>
            <a:r>
              <a:rPr lang="en-US" dirty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GB" dirty="0">
                <a:sym typeface="+mn-ea"/>
              </a:rPr>
              <a:t>Offers time for countermeasures, such as pausing the protocol or blocking malicious contracts before they can cause damage.</a:t>
            </a:r>
            <a:endParaRPr lang="en-GB" dirty="0"/>
          </a:p>
          <a:p>
            <a:pPr lvl="1">
              <a:lnSpc>
                <a:spcPct val="120000"/>
              </a:lnSpc>
            </a:pPr>
            <a:endParaRPr lang="en-GB" dirty="0">
              <a:sym typeface="+mn-ea"/>
            </a:endParaRPr>
          </a:p>
          <a:p>
            <a:pPr lvl="0">
              <a:lnSpc>
                <a:spcPct val="120000"/>
              </a:lnSpc>
            </a:pPr>
            <a:r>
              <a:rPr lang="en-GB" dirty="0">
                <a:solidFill>
                  <a:srgbClr val="FF0000"/>
                </a:solidFill>
                <a:sym typeface="+mn-ea"/>
              </a:rPr>
              <a:t>Scalability</a:t>
            </a:r>
            <a:r>
              <a:rPr lang="en-GB" dirty="0">
                <a:solidFill>
                  <a:srgbClr val="FF0000"/>
                </a:solidFill>
                <a:sym typeface="+mn-ea"/>
              </a:rPr>
              <a:t>:</a:t>
            </a:r>
            <a:endParaRPr lang="en-US" dirty="0">
              <a:solidFill>
                <a:srgbClr val="FF0000"/>
              </a:solidFill>
              <a:sym typeface="+mn-ea"/>
            </a:endParaRPr>
          </a:p>
          <a:p>
            <a:pPr lvl="1">
              <a:lnSpc>
                <a:spcPct val="120000"/>
              </a:lnSpc>
            </a:pPr>
            <a:r>
              <a:rPr lang="en-GB" dirty="0">
                <a:sym typeface="+mn-ea"/>
              </a:rPr>
              <a:t>Handles Ethereum's high transaction volumes and could be extended to other chains like Polygon or Binance Smart Chain.</a:t>
            </a:r>
            <a:endParaRPr lang="en-GB" dirty="0"/>
          </a:p>
          <a:p>
            <a:pPr lvl="1">
              <a:lnSpc>
                <a:spcPct val="120000"/>
              </a:lnSpc>
            </a:pPr>
            <a:endParaRPr lang="en-GB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43600" y="151200"/>
            <a:ext cx="4873665" cy="231111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body" sz="quarter" idx="15"/>
          </p:nvPr>
        </p:nvSpPr>
        <p:spPr>
          <a:xfrm>
            <a:off x="543600" y="887945"/>
            <a:ext cx="11362565" cy="331787"/>
          </a:xfrm>
        </p:spPr>
        <p:txBody>
          <a:bodyPr>
            <a:normAutofit/>
          </a:bodyPr>
          <a:lstStyle/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Beyond the Public Mempool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543600" y="365125"/>
            <a:ext cx="10810200" cy="492125"/>
          </a:xfrm>
        </p:spPr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dirty="0">
                <a:sym typeface="+mn-ea"/>
              </a:rPr>
              <a:t>Conclusion</a:t>
            </a:r>
            <a:endParaRPr lang="en-GB" dirty="0">
              <a:sym typeface="+mn-ea"/>
            </a:endParaRPr>
          </a:p>
        </p:txBody>
      </p:sp>
      <p:sp>
        <p:nvSpPr>
          <p:cNvPr id="24" name="Text Placeholder 2"/>
          <p:cNvSpPr>
            <a:spLocks noGrp="1"/>
          </p:cNvSpPr>
          <p:nvPr>
            <p:ph idx="1"/>
          </p:nvPr>
        </p:nvSpPr>
        <p:spPr>
          <a:xfrm>
            <a:off x="543599" y="1379764"/>
            <a:ext cx="10810199" cy="4959043"/>
          </a:xfrm>
        </p:spPr>
        <p:txBody>
          <a:bodyPr>
            <a:normAutofit lnSpcReduction="20000"/>
          </a:bodyPr>
          <a:lstStyle/>
          <a:p>
            <a:pPr algn="just">
              <a:lnSpc>
                <a:spcPct val="160000"/>
              </a:lnSpc>
            </a:pPr>
            <a:r>
              <a:rPr lang="en-GB" dirty="0">
                <a:sym typeface="+mn-ea"/>
              </a:rPr>
              <a:t>Early detection of malicious smart contracts is possible and highly beneficial.</a:t>
            </a:r>
            <a:endParaRPr lang="en-GB" dirty="0">
              <a:sym typeface="+mn-ea"/>
            </a:endParaRPr>
          </a:p>
          <a:p>
            <a:pPr algn="just">
              <a:lnSpc>
                <a:spcPct val="160000"/>
              </a:lnSpc>
            </a:pPr>
            <a:endParaRPr lang="en-GB" dirty="0">
              <a:sym typeface="+mn-ea"/>
            </a:endParaRPr>
          </a:p>
          <a:p>
            <a:pPr algn="just">
              <a:lnSpc>
                <a:spcPct val="160000"/>
              </a:lnSpc>
            </a:pPr>
            <a:r>
              <a:rPr lang="en-GB" dirty="0">
                <a:sym typeface="+mn-ea"/>
              </a:rPr>
              <a:t>The proposed model achieves high accuracy and provides a critical rescue window for DeFi protocols.</a:t>
            </a:r>
            <a:endParaRPr lang="en-GB" dirty="0">
              <a:sym typeface="+mn-ea"/>
            </a:endParaRPr>
          </a:p>
          <a:p>
            <a:pPr algn="just">
              <a:lnSpc>
                <a:spcPct val="160000"/>
              </a:lnSpc>
            </a:pPr>
            <a:endParaRPr lang="en-GB" dirty="0"/>
          </a:p>
          <a:p>
            <a:pPr algn="just">
              <a:lnSpc>
                <a:spcPct val="160000"/>
              </a:lnSpc>
            </a:pPr>
            <a:r>
              <a:rPr lang="en-GB" dirty="0">
                <a:sym typeface="+mn-ea"/>
              </a:rPr>
              <a:t>Future improvements could make DeFi ecosystems significantly safer from attacks.</a:t>
            </a:r>
            <a:endParaRPr lang="en-GB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43600" y="151200"/>
            <a:ext cx="4873665" cy="231111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body" sz="quarter" idx="15"/>
          </p:nvPr>
        </p:nvSpPr>
        <p:spPr>
          <a:xfrm>
            <a:off x="543600" y="887945"/>
            <a:ext cx="11362565" cy="331787"/>
          </a:xfrm>
        </p:spPr>
        <p:txBody>
          <a:bodyPr>
            <a:normAutofit/>
          </a:bodyPr>
          <a:lstStyle/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Beyond the Public Mempool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1428750" y="4652383"/>
            <a:ext cx="5872163" cy="1062618"/>
          </a:xfrm>
        </p:spPr>
        <p:txBody>
          <a:bodyPr>
            <a:normAutofit/>
          </a:bodyPr>
          <a:lstStyle/>
          <a:p>
            <a:r>
              <a:rPr lang="en-US" sz="1600" dirty="0"/>
              <a:t>Bahareh Parhizkari</a:t>
            </a:r>
            <a:endParaRPr lang="en-US" sz="1600" dirty="0"/>
          </a:p>
          <a:p>
            <a:r>
              <a:rPr lang="en-GB" sz="1600" dirty="0"/>
              <a:t>Email: b</a:t>
            </a:r>
            <a:r>
              <a:rPr lang="en-US" sz="1600" dirty="0"/>
              <a:t>ahareh.parhizkari@uni.lu</a:t>
            </a:r>
            <a:endParaRPr lang="en-US" sz="1600" dirty="0"/>
          </a:p>
        </p:txBody>
      </p:sp>
      <p:sp>
        <p:nvSpPr>
          <p:cNvPr id="6" name="Title 5"/>
          <p:cNvSpPr txBox="1"/>
          <p:nvPr/>
        </p:nvSpPr>
        <p:spPr>
          <a:xfrm>
            <a:off x="817561" y="2366382"/>
            <a:ext cx="9426575" cy="10626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500" dirty="0">
                <a:solidFill>
                  <a:schemeClr val="bg1"/>
                </a:solidFill>
              </a:rPr>
              <a:t>Thank you</a:t>
            </a:r>
            <a:endParaRPr lang="en-US" sz="4500" dirty="0">
              <a:solidFill>
                <a:schemeClr val="bg1"/>
              </a:solidFill>
            </a:endParaRPr>
          </a:p>
        </p:txBody>
      </p:sp>
      <p:pic>
        <p:nvPicPr>
          <p:cNvPr id="5" name="Picture 4" descr="A logo on a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>
                        <a14:foregroundMark x1="35885" y1="46389" x2="35885" y2="46389"/>
                        <a14:foregroundMark x1="39844" y1="52222" x2="39844" y2="52222"/>
                        <a14:foregroundMark x1="45469" y1="54444" x2="45469" y2="54444"/>
                        <a14:foregroundMark x1="51250" y1="49259" x2="51250" y2="49259"/>
                        <a14:foregroundMark x1="55052" y1="48981" x2="55052" y2="48981"/>
                        <a14:foregroundMark x1="57917" y1="49907" x2="57917" y2="49907"/>
                        <a14:foregroundMark x1="62083" y1="49259" x2="62083" y2="49259"/>
                        <a14:foregroundMark x1="66250" y1="48981" x2="66250" y2="48981"/>
                        <a14:foregroundMark x1="70052" y1="49630" x2="70052" y2="49630"/>
                        <a14:foregroundMark x1="77656" y1="49630" x2="77656" y2="49630"/>
                        <a14:backgroundMark x1="46198" y1="52222" x2="46198" y2="52222"/>
                        <a14:backgroundMark x1="51771" y1="34537" x2="51771" y2="34537"/>
                        <a14:backgroundMark x1="66458" y1="52222" x2="66458" y2="52222"/>
                        <a14:backgroundMark x1="78750" y1="52222" x2="78750" y2="5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870" y="5486400"/>
            <a:ext cx="3609097" cy="20301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543600" y="365125"/>
            <a:ext cx="10810200" cy="492125"/>
          </a:xfrm>
        </p:spPr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Introduction</a:t>
            </a:r>
            <a:endParaRPr lang="en-US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43600" y="151200"/>
            <a:ext cx="4873665" cy="2311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body" sz="quarter" idx="15"/>
          </p:nvPr>
        </p:nvSpPr>
        <p:spPr>
          <a:xfrm>
            <a:off x="543600" y="866990"/>
            <a:ext cx="11362565" cy="331787"/>
          </a:xfrm>
        </p:spPr>
        <p:txBody>
          <a:bodyPr>
            <a:normAutofit/>
          </a:bodyPr>
          <a:lstStyle/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Beyond the Public Mempool</a:t>
            </a:r>
            <a:endParaRPr lang="en-GB" dirty="0"/>
          </a:p>
        </p:txBody>
      </p:sp>
      <p:sp>
        <p:nvSpPr>
          <p:cNvPr id="4" name="TextBox 1"/>
          <p:cNvSpPr txBox="1"/>
          <p:nvPr/>
        </p:nvSpPr>
        <p:spPr>
          <a:xfrm>
            <a:off x="1727835" y="1240155"/>
            <a:ext cx="4617085" cy="1419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20000"/>
              </a:lnSpc>
            </a:pPr>
            <a:r>
              <a:rPr lang="en-US" b="1" dirty="0">
                <a:solidFill>
                  <a:srgbClr val="FF0000"/>
                </a:solidFill>
                <a:latin typeface="Arial Bold" panose="020B0604020202020204" charset="0"/>
                <a:cs typeface="Arial Bold" panose="020B0604020202020204" charset="0"/>
                <a:sym typeface="+mn-ea"/>
              </a:rPr>
              <a:t>Ethereum</a:t>
            </a:r>
            <a:r>
              <a:rPr lang="en-US" dirty="0">
                <a:sym typeface="+mn-ea"/>
              </a:rPr>
              <a:t> is a blockchain platform that enables the execution of smart contracts, offering a wide range of applications beyond cryptocurrency</a:t>
            </a:r>
            <a:endParaRPr lang="en-GB" dirty="0"/>
          </a:p>
        </p:txBody>
      </p:sp>
      <p:sp>
        <p:nvSpPr>
          <p:cNvPr id="5" name="TextBox 1"/>
          <p:cNvSpPr txBox="1"/>
          <p:nvPr/>
        </p:nvSpPr>
        <p:spPr>
          <a:xfrm>
            <a:off x="6666865" y="2498090"/>
            <a:ext cx="5126355" cy="1087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20000"/>
              </a:lnSpc>
            </a:pPr>
            <a:r>
              <a:rPr lang="en-US" dirty="0">
                <a:sym typeface="+mn-ea"/>
              </a:rPr>
              <a:t> At the core of Ethereum is the </a:t>
            </a:r>
            <a:r>
              <a:rPr lang="en-US" b="1" dirty="0">
                <a:solidFill>
                  <a:srgbClr val="FF0000"/>
                </a:solidFill>
                <a:latin typeface="Arial Bold" panose="020B0604020202020204" charset="0"/>
                <a:cs typeface="Arial Bold" panose="020B0604020202020204" charset="0"/>
                <a:sym typeface="+mn-ea"/>
              </a:rPr>
              <a:t>Ethereum Virtual Machine (EVM)</a:t>
            </a:r>
            <a:r>
              <a:rPr lang="en-US" dirty="0">
                <a:sym typeface="+mn-ea"/>
              </a:rPr>
              <a:t>, a runtime environment that executes smart contracts.</a:t>
            </a:r>
            <a:endParaRPr lang="en-GB" dirty="0"/>
          </a:p>
        </p:txBody>
      </p:sp>
      <p:sp>
        <p:nvSpPr>
          <p:cNvPr id="6" name="TextBox 1"/>
          <p:cNvSpPr txBox="1"/>
          <p:nvPr/>
        </p:nvSpPr>
        <p:spPr>
          <a:xfrm>
            <a:off x="1920240" y="3873500"/>
            <a:ext cx="4340860" cy="1087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20000"/>
              </a:lnSpc>
            </a:pPr>
            <a:r>
              <a:rPr lang="en-US" b="1" dirty="0">
                <a:solidFill>
                  <a:srgbClr val="FF0000"/>
                </a:solidFill>
                <a:latin typeface="Arial Bold" panose="020B0604020202020204" charset="0"/>
                <a:cs typeface="Arial Bold" panose="020B0604020202020204" charset="0"/>
                <a:sym typeface="+mn-ea"/>
              </a:rPr>
              <a:t>Smart contracts</a:t>
            </a:r>
            <a:r>
              <a:rPr lang="en-US" dirty="0">
                <a:sym typeface="+mn-ea"/>
              </a:rPr>
              <a:t> are represented as bytecode, a low-level representation of the contract’s code.</a:t>
            </a:r>
            <a:endParaRPr lang="en-GB" dirty="0"/>
          </a:p>
        </p:txBody>
      </p:sp>
      <p:sp>
        <p:nvSpPr>
          <p:cNvPr id="7" name="TextBox 1"/>
          <p:cNvSpPr txBox="1"/>
          <p:nvPr/>
        </p:nvSpPr>
        <p:spPr>
          <a:xfrm>
            <a:off x="6650355" y="4663440"/>
            <a:ext cx="5225415" cy="1419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20000"/>
              </a:lnSpc>
            </a:pPr>
            <a:r>
              <a:rPr lang="en-US" b="1" dirty="0">
                <a:solidFill>
                  <a:srgbClr val="FF0000"/>
                </a:solidFill>
                <a:latin typeface="Arial Bold" panose="020B0604020202020204" charset="0"/>
                <a:cs typeface="Arial Bold" panose="020B0604020202020204" charset="0"/>
                <a:sym typeface="+mn-ea"/>
              </a:rPr>
              <a:t>Transactions</a:t>
            </a:r>
            <a:r>
              <a:rPr lang="en-US" dirty="0">
                <a:sym typeface="+mn-ea"/>
              </a:rPr>
              <a:t> in Ethereum are messages EOAs send to interact with another account, including EOAs and smart contracts. Transactions are stored in </a:t>
            </a:r>
            <a:r>
              <a:rPr lang="en-US" b="1" dirty="0">
                <a:solidFill>
                  <a:srgbClr val="FF0000"/>
                </a:solidFill>
                <a:latin typeface="Arial Bold" panose="020B0604020202020204" charset="0"/>
                <a:cs typeface="Arial Bold" panose="020B0604020202020204" charset="0"/>
                <a:sym typeface="+mn-ea"/>
              </a:rPr>
              <a:t>mempool </a:t>
            </a:r>
            <a:r>
              <a:rPr lang="en-US" dirty="0">
                <a:sym typeface="+mn-ea"/>
              </a:rPr>
              <a:t>before being executed.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250" y="1198880"/>
            <a:ext cx="1505585" cy="15055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825" y="2305685"/>
            <a:ext cx="1026795" cy="15322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35" y="3837940"/>
            <a:ext cx="1505585" cy="15055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560" y="4892675"/>
            <a:ext cx="1026795" cy="1026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1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543600" y="365125"/>
            <a:ext cx="10810200" cy="492125"/>
          </a:xfrm>
        </p:spPr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Introduction</a:t>
            </a:r>
            <a:endParaRPr lang="en-US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43600" y="151200"/>
            <a:ext cx="4873665" cy="2311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body" sz="quarter" idx="15"/>
          </p:nvPr>
        </p:nvSpPr>
        <p:spPr>
          <a:xfrm>
            <a:off x="543600" y="866990"/>
            <a:ext cx="11362565" cy="331787"/>
          </a:xfrm>
        </p:spPr>
        <p:txBody>
          <a:bodyPr>
            <a:normAutofit/>
          </a:bodyPr>
          <a:lstStyle/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Beyond the Public Mempool</a:t>
            </a:r>
            <a:endParaRPr lang="en-GB" dirty="0"/>
          </a:p>
        </p:txBody>
      </p:sp>
      <p:sp>
        <p:nvSpPr>
          <p:cNvPr id="4" name="TextBox 1"/>
          <p:cNvSpPr txBox="1"/>
          <p:nvPr/>
        </p:nvSpPr>
        <p:spPr>
          <a:xfrm>
            <a:off x="2583815" y="1105535"/>
            <a:ext cx="8058785" cy="10318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20000"/>
              </a:lnSpc>
            </a:pPr>
            <a:r>
              <a:rPr lang="en-US" sz="1700" b="1" dirty="0">
                <a:solidFill>
                  <a:srgbClr val="FF0000"/>
                </a:solidFill>
                <a:latin typeface="Arial Bold" panose="020B0604020202020204" charset="0"/>
                <a:cs typeface="Arial Bold" panose="020B0604020202020204" charset="0"/>
                <a:sym typeface="+mn-ea"/>
              </a:rPr>
              <a:t>Decentralized Finance</a:t>
            </a:r>
            <a:r>
              <a:rPr lang="en-US" sz="1700" dirty="0">
                <a:sym typeface="+mn-ea"/>
              </a:rPr>
              <a:t>, or </a:t>
            </a:r>
            <a:r>
              <a:rPr lang="en-US" sz="1700" b="1" dirty="0">
                <a:solidFill>
                  <a:srgbClr val="FF0000"/>
                </a:solidFill>
                <a:latin typeface="Arial Bold" panose="020B0604020202020204" charset="0"/>
                <a:cs typeface="Arial Bold" panose="020B0604020202020204" charset="0"/>
                <a:sym typeface="+mn-ea"/>
              </a:rPr>
              <a:t>DeFi</a:t>
            </a:r>
            <a:r>
              <a:rPr lang="en-US" sz="1700" dirty="0">
                <a:sym typeface="+mn-ea"/>
              </a:rPr>
              <a:t>, refers to financial services and applications built on blockchain technology, including </a:t>
            </a:r>
            <a:r>
              <a:rPr lang="en-US" sz="1700" dirty="0">
                <a:sym typeface="+mn-ea"/>
              </a:rPr>
              <a:t>decentralized exchanges (DEXs), lending and borrowing platforms, yield farming, and more.</a:t>
            </a:r>
            <a:endParaRPr lang="en-US" sz="1700" dirty="0">
              <a:sym typeface="+mn-ea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2960370" y="2478960"/>
            <a:ext cx="6529070" cy="612935"/>
          </a:xfrm>
          <a:prstGeom prst="round2Diag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 anchor="ctr" anchorCtr="0">
            <a:spAutoFit/>
          </a:bodyPr>
          <a:p>
            <a:pPr algn="ctr">
              <a:lnSpc>
                <a:spcPct val="120000"/>
              </a:lnSpc>
            </a:pPr>
            <a:r>
              <a:rPr lang="en-US" sz="2500" b="1" dirty="0">
                <a:solidFill>
                  <a:srgbClr val="FF0000"/>
                </a:solidFill>
                <a:latin typeface="Arial Bold" panose="020B0604020202020204" charset="0"/>
                <a:cs typeface="Arial Bold" panose="020B0604020202020204" charset="0"/>
                <a:sym typeface="+mn-ea"/>
              </a:rPr>
              <a:t>DeFi projects are not without risks</a:t>
            </a:r>
            <a:endParaRPr lang="en-US" sz="2500" b="1" dirty="0">
              <a:solidFill>
                <a:srgbClr val="FF0000"/>
              </a:solidFill>
              <a:latin typeface="Arial Bold" panose="020B0604020202020204" charset="0"/>
              <a:cs typeface="Arial Bold" panose="020B0604020202020204" charset="0"/>
              <a:sym typeface="+mn-ea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763395" y="3434080"/>
            <a:ext cx="4281805" cy="1345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20000"/>
              </a:lnSpc>
            </a:pPr>
            <a:r>
              <a:rPr lang="en-US" sz="1700" b="1" dirty="0">
                <a:solidFill>
                  <a:srgbClr val="FF0000"/>
                </a:solidFill>
                <a:latin typeface="Arial Bold" panose="020B0604020202020204" charset="0"/>
                <a:cs typeface="Arial Bold" panose="020B0604020202020204" charset="0"/>
                <a:sym typeface="+mn-ea"/>
              </a:rPr>
              <a:t>Attackers</a:t>
            </a:r>
            <a:r>
              <a:rPr lang="en-US" sz="1700" dirty="0">
                <a:sym typeface="+mn-ea"/>
              </a:rPr>
              <a:t> actively seek vulnerabilities in smart contracts to exploit and launch attacks, including Reentrancy, Flash Loan attacks, and Oracle attacks.</a:t>
            </a:r>
            <a:endParaRPr lang="en-US" sz="1700" dirty="0">
              <a:sym typeface="+mn-ea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6878320" y="4712335"/>
            <a:ext cx="4601210" cy="1345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20000"/>
              </a:lnSpc>
            </a:pPr>
            <a:r>
              <a:rPr lang="en-US" sz="1700" b="1" dirty="0">
                <a:solidFill>
                  <a:srgbClr val="FF0000"/>
                </a:solidFill>
                <a:latin typeface="Arial Bold" panose="020B0604020202020204" charset="0"/>
                <a:cs typeface="Arial Bold" panose="020B0604020202020204" charset="0"/>
                <a:sym typeface="+mn-ea"/>
              </a:rPr>
              <a:t>Malicious smart contract</a:t>
            </a:r>
            <a:r>
              <a:rPr lang="en-US" sz="1700" dirty="0">
                <a:sym typeface="+mn-ea"/>
              </a:rPr>
              <a:t> is a smart contract that contains specific instructions or conditions, also called </a:t>
            </a:r>
            <a:r>
              <a:rPr lang="en-US" sz="1700" b="1" dirty="0">
                <a:solidFill>
                  <a:srgbClr val="FF0000"/>
                </a:solidFill>
                <a:latin typeface="Arial Bold" panose="020B0604020202020204" charset="0"/>
                <a:cs typeface="Arial Bold" panose="020B0604020202020204" charset="0"/>
                <a:sym typeface="+mn-ea"/>
              </a:rPr>
              <a:t>attack payload</a:t>
            </a:r>
            <a:r>
              <a:rPr lang="en-US" sz="1700" dirty="0">
                <a:sym typeface="+mn-ea"/>
              </a:rPr>
              <a:t>, that leads to an exploit when triggered.</a:t>
            </a:r>
            <a:endParaRPr lang="en-US" sz="1700" dirty="0"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6060" y="1105535"/>
            <a:ext cx="1087755" cy="10877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65" y="3482975"/>
            <a:ext cx="1192530" cy="12477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565" y="4841240"/>
            <a:ext cx="1087755" cy="1087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543600" y="365125"/>
            <a:ext cx="10810200" cy="492125"/>
          </a:xfrm>
        </p:spPr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dirty="0">
                <a:sym typeface="+mn-ea"/>
              </a:rPr>
              <a:t>Motivation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idx="1"/>
          </p:nvPr>
        </p:nvSpPr>
        <p:spPr>
          <a:xfrm>
            <a:off x="543599" y="1369604"/>
            <a:ext cx="10810199" cy="4959043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rgbClr val="FF0000"/>
                </a:solidFill>
                <a:latin typeface="Arial Bold" panose="020B0604020202020204" charset="0"/>
                <a:cs typeface="Arial Bold" panose="020B0604020202020204" charset="0"/>
                <a:sym typeface="+mn-ea"/>
              </a:rPr>
              <a:t>Current </a:t>
            </a:r>
            <a:r>
              <a:rPr lang="en-US" altLang="en-GB" b="1" dirty="0">
                <a:solidFill>
                  <a:srgbClr val="FF0000"/>
                </a:solidFill>
                <a:latin typeface="Arial Bold" panose="020B0604020202020204" charset="0"/>
                <a:cs typeface="Arial Bold" panose="020B0604020202020204" charset="0"/>
                <a:sym typeface="+mn-ea"/>
              </a:rPr>
              <a:t>DeFi Attack </a:t>
            </a:r>
            <a:r>
              <a:rPr lang="en-GB" b="1" dirty="0">
                <a:solidFill>
                  <a:srgbClr val="FF0000"/>
                </a:solidFill>
                <a:latin typeface="Arial Bold" panose="020B0604020202020204" charset="0"/>
                <a:cs typeface="Arial Bold" panose="020B0604020202020204" charset="0"/>
                <a:sym typeface="+mn-ea"/>
              </a:rPr>
              <a:t>Detection Gaps:</a:t>
            </a:r>
            <a:endParaRPr lang="en-GB" b="1" dirty="0">
              <a:solidFill>
                <a:srgbClr val="FF0000"/>
              </a:solidFill>
              <a:latin typeface="Arial Bold" panose="020B0604020202020204" charset="0"/>
              <a:cs typeface="Arial Bold" panose="020B0604020202020204" charset="0"/>
              <a:sym typeface="+mn-ea"/>
            </a:endParaRPr>
          </a:p>
          <a:p>
            <a:pPr lvl="1" algn="just">
              <a:lnSpc>
                <a:spcPct val="140000"/>
              </a:lnSpc>
            </a:pPr>
            <a:r>
              <a:rPr lang="en-GB" sz="2400" dirty="0">
                <a:sym typeface="+mn-ea"/>
              </a:rPr>
              <a:t>Most current </a:t>
            </a:r>
            <a:r>
              <a:rPr lang="en-US" altLang="en-GB" sz="2400" dirty="0">
                <a:sym typeface="+mn-ea"/>
              </a:rPr>
              <a:t>attack detection </a:t>
            </a:r>
            <a:r>
              <a:rPr lang="en-GB" sz="2400" dirty="0">
                <a:sym typeface="+mn-ea"/>
              </a:rPr>
              <a:t>tools monitor the public mempool to detect suspicious transactions.</a:t>
            </a:r>
            <a:endParaRPr lang="en-GB" sz="2400" dirty="0">
              <a:sym typeface="+mn-ea"/>
            </a:endParaRPr>
          </a:p>
          <a:p>
            <a:pPr lvl="1" algn="just">
              <a:lnSpc>
                <a:spcPct val="140000"/>
              </a:lnSpc>
            </a:pPr>
            <a:r>
              <a:rPr lang="en-GB" sz="2400" dirty="0">
                <a:sym typeface="+mn-ea"/>
              </a:rPr>
              <a:t>However, attackers now use private pools (such as Flashbots), which bypass public monitoring tools and hide malicious transactions until the moment of attack execution. </a:t>
            </a:r>
            <a:endParaRPr lang="en-GB" dirty="0"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en-GB" b="1" dirty="0">
                <a:solidFill>
                  <a:srgbClr val="FF0000"/>
                </a:solidFill>
                <a:latin typeface="Arial Bold" panose="020B0604020202020204" charset="0"/>
                <a:cs typeface="Arial Bold" panose="020B0604020202020204" charset="0"/>
                <a:sym typeface="+mn-ea"/>
              </a:rPr>
              <a:t> Main Idea</a:t>
            </a:r>
            <a:r>
              <a:rPr lang="en-US" altLang="en-GB" b="1" dirty="0">
                <a:solidFill>
                  <a:srgbClr val="FF0000"/>
                </a:solidFill>
                <a:latin typeface="Arial Bold" panose="020B0604020202020204" charset="0"/>
                <a:cs typeface="Arial Bold" panose="020B0604020202020204" charset="0"/>
                <a:sym typeface="+mn-ea"/>
              </a:rPr>
              <a:t> of this research</a:t>
            </a:r>
            <a:r>
              <a:rPr lang="en-GB" b="1" dirty="0">
                <a:solidFill>
                  <a:srgbClr val="FF0000"/>
                </a:solidFill>
                <a:latin typeface="Arial Bold" panose="020B0604020202020204" charset="0"/>
                <a:cs typeface="Arial Bold" panose="020B0604020202020204" charset="0"/>
                <a:sym typeface="+mn-ea"/>
              </a:rPr>
              <a:t>: </a:t>
            </a:r>
            <a:endParaRPr lang="en-GB" b="1" dirty="0">
              <a:solidFill>
                <a:srgbClr val="FF0000"/>
              </a:solidFill>
              <a:latin typeface="Arial Bold" panose="020B0604020202020204" charset="0"/>
              <a:cs typeface="Arial Bold" panose="020B0604020202020204" charset="0"/>
              <a:sym typeface="+mn-ea"/>
            </a:endParaRPr>
          </a:p>
          <a:p>
            <a:pPr lvl="1" algn="l">
              <a:lnSpc>
                <a:spcPct val="120000"/>
              </a:lnSpc>
            </a:pPr>
            <a:r>
              <a:rPr lang="en-GB" sz="2400" dirty="0">
                <a:sym typeface="+mn-ea"/>
              </a:rPr>
              <a:t>Detect malicious smart contracts during the </a:t>
            </a:r>
            <a:r>
              <a:rPr lang="en-US" altLang="en-GB" sz="2400" dirty="0">
                <a:sym typeface="+mn-ea"/>
              </a:rPr>
              <a:t>malicious smart contract </a:t>
            </a:r>
            <a:r>
              <a:rPr lang="en-GB" sz="2400" dirty="0">
                <a:sym typeface="+mn-ea"/>
              </a:rPr>
              <a:t>deployment phase rather than after an attack is executed.</a:t>
            </a:r>
            <a:endParaRPr lang="en-US" sz="2400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43600" y="151200"/>
            <a:ext cx="4873665" cy="231111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body" sz="quarter" idx="15"/>
          </p:nvPr>
        </p:nvSpPr>
        <p:spPr>
          <a:xfrm>
            <a:off x="543600" y="866990"/>
            <a:ext cx="11362565" cy="331787"/>
          </a:xfrm>
        </p:spPr>
        <p:txBody>
          <a:bodyPr>
            <a:normAutofit/>
          </a:bodyPr>
          <a:lstStyle/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3911" y="6499484"/>
            <a:ext cx="3649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Immunefi’s</a:t>
            </a:r>
            <a:r>
              <a:rPr lang="en-GB" sz="1200" dirty="0"/>
              <a:t> Reports: </a:t>
            </a:r>
            <a:r>
              <a:rPr lang="en-GB" sz="1200" dirty="0">
                <a:hlinkClick r:id="rId1"/>
              </a:rPr>
              <a:t>https://immunefi.com/research</a:t>
            </a:r>
            <a:endParaRPr lang="en-GB" sz="12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Beyond the Public Mempool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543600" y="365125"/>
            <a:ext cx="10810200" cy="492125"/>
          </a:xfrm>
        </p:spPr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dirty="0">
                <a:sym typeface="+mn-ea"/>
              </a:rPr>
              <a:t>The Attack Lifecycle</a:t>
            </a:r>
            <a:endParaRPr lang="en-GB" dirty="0">
              <a:sym typeface="+mn-ea"/>
            </a:endParaRP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43600" y="151200"/>
            <a:ext cx="4873665" cy="231111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body" sz="quarter" idx="15"/>
          </p:nvPr>
        </p:nvSpPr>
        <p:spPr>
          <a:xfrm>
            <a:off x="543600" y="887945"/>
            <a:ext cx="11362565" cy="331787"/>
          </a:xfrm>
        </p:spPr>
        <p:txBody>
          <a:bodyPr>
            <a:normAutofit/>
          </a:bodyPr>
          <a:lstStyle/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Beyond the Public Mempool</a:t>
            </a:r>
            <a:endParaRPr lang="en-GB" dirty="0"/>
          </a:p>
        </p:txBody>
      </p:sp>
      <p:pic>
        <p:nvPicPr>
          <p:cNvPr id="3" name="Content Placeholder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2520" y="1208405"/>
            <a:ext cx="9394190" cy="5240020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 rot="14151970">
            <a:off x="767715" y="3044825"/>
            <a:ext cx="568325" cy="60261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340262" y="3654965"/>
            <a:ext cx="4228362" cy="77586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en-US" sz="2000" dirty="0">
                <a:solidFill>
                  <a:srgbClr val="FF0000"/>
                </a:solidFill>
              </a:rPr>
              <a:t>We focus on this stage to detect 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and stop the attack’s process.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543600" y="365125"/>
            <a:ext cx="10810200" cy="492125"/>
          </a:xfrm>
        </p:spPr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dirty="0">
                <a:sym typeface="+mn-ea"/>
              </a:rPr>
              <a:t>Research Contributions</a:t>
            </a:r>
            <a:endParaRPr lang="en-GB" dirty="0">
              <a:sym typeface="+mn-ea"/>
            </a:endParaRPr>
          </a:p>
        </p:txBody>
      </p:sp>
      <p:sp>
        <p:nvSpPr>
          <p:cNvPr id="24" name="Text Placeholder 2"/>
          <p:cNvSpPr>
            <a:spLocks noGrp="1"/>
          </p:cNvSpPr>
          <p:nvPr>
            <p:ph idx="1"/>
          </p:nvPr>
        </p:nvSpPr>
        <p:spPr>
          <a:xfrm>
            <a:off x="543599" y="1379764"/>
            <a:ext cx="10810199" cy="4959043"/>
          </a:xfrm>
        </p:spPr>
        <p:txBody>
          <a:bodyPr>
            <a:normAutofit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accent2"/>
                </a:solidFill>
                <a:latin typeface="Arial Bold" panose="020B0604020202020204" charset="0"/>
                <a:cs typeface="Arial Bold" panose="020B0604020202020204" charset="0"/>
              </a:rPr>
              <a:t>Novel Dataset:</a:t>
            </a:r>
            <a:endParaRPr lang="en-US" b="1" dirty="0">
              <a:solidFill>
                <a:schemeClr val="accent2"/>
              </a:solidFill>
              <a:latin typeface="Arial Bold" panose="020B0604020202020204" charset="0"/>
              <a:cs typeface="Arial Bold" panose="020B0604020202020204" charset="0"/>
            </a:endParaRPr>
          </a:p>
          <a:p>
            <a:pPr lvl="1">
              <a:lnSpc>
                <a:spcPct val="120000"/>
              </a:lnSpc>
            </a:pPr>
            <a:r>
              <a:rPr lang="en-GB" dirty="0">
                <a:sym typeface="+mn-ea"/>
              </a:rPr>
              <a:t>Collected 161 malicious and 5,000 benign smart contracts.</a:t>
            </a:r>
            <a:endParaRPr lang="en-GB" dirty="0"/>
          </a:p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FF0000"/>
                </a:solidFill>
                <a:latin typeface="Arial Bold" panose="020B0604020202020204" charset="0"/>
                <a:cs typeface="Arial Bold" panose="020B0604020202020204" charset="0"/>
              </a:rPr>
              <a:t>Feature </a:t>
            </a:r>
            <a:r>
              <a:rPr lang="en-US" b="1" dirty="0">
                <a:solidFill>
                  <a:schemeClr val="accent2"/>
                </a:solidFill>
                <a:latin typeface="Arial Bold" panose="020B0604020202020204" charset="0"/>
                <a:cs typeface="Arial Bold" panose="020B0604020202020204" charset="0"/>
              </a:rPr>
              <a:t>Extraction:</a:t>
            </a:r>
            <a:endParaRPr lang="en-US" b="1" dirty="0">
              <a:solidFill>
                <a:schemeClr val="accent2"/>
              </a:solidFill>
              <a:latin typeface="Arial Bold" panose="020B0604020202020204" charset="0"/>
              <a:cs typeface="Arial Bold" panose="020B0604020202020204" charset="0"/>
            </a:endParaRPr>
          </a:p>
          <a:p>
            <a:pPr lvl="1">
              <a:lnSpc>
                <a:spcPct val="120000"/>
              </a:lnSpc>
            </a:pPr>
            <a:r>
              <a:rPr lang="en-GB" dirty="0">
                <a:sym typeface="+mn-ea"/>
              </a:rPr>
              <a:t>Introduced 465 unique features from smart contracts related to deployers, transaction characteristics, and bytecode.</a:t>
            </a:r>
            <a:endParaRPr lang="en-GB" dirty="0">
              <a:sym typeface="+mn-ea"/>
            </a:endParaRPr>
          </a:p>
          <a:p>
            <a:pPr lvl="1">
              <a:lnSpc>
                <a:spcPct val="120000"/>
              </a:lnSpc>
            </a:pPr>
            <a:endParaRPr lang="en-GB" dirty="0">
              <a:sym typeface="+mn-ea"/>
            </a:endParaRPr>
          </a:p>
          <a:p>
            <a:pPr lvl="0">
              <a:lnSpc>
                <a:spcPct val="120000"/>
              </a:lnSpc>
            </a:pPr>
            <a:r>
              <a:rPr lang="en-GB" b="1" dirty="0">
                <a:solidFill>
                  <a:srgbClr val="FF0000"/>
                </a:solidFill>
                <a:latin typeface="Arial Bold" panose="020B0604020202020204" charset="0"/>
                <a:cs typeface="Arial Bold" panose="020B0604020202020204" charset="0"/>
                <a:sym typeface="+mn-ea"/>
              </a:rPr>
              <a:t>Machine Learning Model:</a:t>
            </a:r>
            <a:endParaRPr lang="en-US" b="1" dirty="0">
              <a:solidFill>
                <a:srgbClr val="FF0000"/>
              </a:solidFill>
              <a:latin typeface="Arial Bold" panose="020B0604020202020204" charset="0"/>
              <a:cs typeface="Arial Bold" panose="020B0604020202020204" charset="0"/>
              <a:sym typeface="+mn-ea"/>
            </a:endParaRPr>
          </a:p>
          <a:p>
            <a:pPr lvl="1">
              <a:lnSpc>
                <a:spcPct val="120000"/>
              </a:lnSpc>
            </a:pPr>
            <a:r>
              <a:rPr lang="en-GB" dirty="0">
                <a:sym typeface="+mn-ea"/>
              </a:rPr>
              <a:t>Trained ML models to detect malicious contracts at deployment, outperforming</a:t>
            </a:r>
            <a:r>
              <a:rPr lang="en-US" altLang="en-GB" dirty="0">
                <a:sym typeface="+mn-ea"/>
              </a:rPr>
              <a:t> the</a:t>
            </a:r>
            <a:r>
              <a:rPr lang="en-GB" dirty="0">
                <a:sym typeface="+mn-ea"/>
              </a:rPr>
              <a:t> existing </a:t>
            </a:r>
            <a:r>
              <a:rPr lang="en-US" altLang="en-GB" dirty="0">
                <a:sym typeface="+mn-ea"/>
              </a:rPr>
              <a:t>state-of-the-art </a:t>
            </a:r>
            <a:r>
              <a:rPr lang="en-GB" dirty="0">
                <a:sym typeface="+mn-ea"/>
              </a:rPr>
              <a:t>solution</a:t>
            </a:r>
            <a:r>
              <a:rPr lang="en-US" altLang="en-GB" dirty="0">
                <a:sym typeface="+mn-ea"/>
              </a:rPr>
              <a:t>(</a:t>
            </a:r>
            <a:r>
              <a:rPr lang="en-GB" dirty="0">
                <a:sym typeface="+mn-ea"/>
              </a:rPr>
              <a:t>Forta ML Bot</a:t>
            </a:r>
            <a:r>
              <a:rPr lang="en-US" altLang="en-GB" dirty="0">
                <a:sym typeface="+mn-ea"/>
              </a:rPr>
              <a:t>)</a:t>
            </a:r>
            <a:r>
              <a:rPr lang="en-GB" dirty="0">
                <a:sym typeface="+mn-ea"/>
              </a:rPr>
              <a:t>.</a:t>
            </a:r>
            <a:endParaRPr lang="en-GB" dirty="0"/>
          </a:p>
          <a:p>
            <a:pPr lvl="1">
              <a:lnSpc>
                <a:spcPct val="120000"/>
              </a:lnSpc>
            </a:pPr>
            <a:endParaRPr lang="en-GB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43600" y="151200"/>
            <a:ext cx="4873665" cy="231111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body" sz="quarter" idx="15"/>
          </p:nvPr>
        </p:nvSpPr>
        <p:spPr>
          <a:xfrm>
            <a:off x="543600" y="887945"/>
            <a:ext cx="11362565" cy="331787"/>
          </a:xfrm>
        </p:spPr>
        <p:txBody>
          <a:bodyPr>
            <a:normAutofit/>
          </a:bodyPr>
          <a:lstStyle/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3911" y="6499484"/>
            <a:ext cx="3649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Immunefi’s</a:t>
            </a:r>
            <a:r>
              <a:rPr lang="en-GB" sz="1200" dirty="0"/>
              <a:t> Reports: </a:t>
            </a:r>
            <a:r>
              <a:rPr lang="en-GB" sz="1200" dirty="0">
                <a:hlinkClick r:id="rId1"/>
              </a:rPr>
              <a:t>https://immunefi.com/research</a:t>
            </a:r>
            <a:endParaRPr lang="en-GB" sz="12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Beyond the Public Mempool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543600" y="365125"/>
            <a:ext cx="10810200" cy="492125"/>
          </a:xfrm>
        </p:spPr>
        <p:txBody>
          <a:bodyPr>
            <a:normAutofit/>
          </a:bodyPr>
          <a:lstStyle/>
          <a:p>
            <a:pPr algn="l">
              <a:buClrTx/>
              <a:buSzTx/>
              <a:buFontTx/>
            </a:pPr>
            <a:r>
              <a:rPr lang="en-US" dirty="0"/>
              <a:t>Model pipeline</a:t>
            </a:r>
            <a:endParaRPr lang="en-US" dirty="0">
              <a:sym typeface="+mn-ea"/>
            </a:endParaRP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43600" y="151200"/>
            <a:ext cx="4873665" cy="231111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body" sz="quarter" idx="15"/>
          </p:nvPr>
        </p:nvSpPr>
        <p:spPr>
          <a:xfrm>
            <a:off x="543600" y="866990"/>
            <a:ext cx="11362565" cy="331787"/>
          </a:xfrm>
        </p:spPr>
        <p:txBody>
          <a:bodyPr>
            <a:norm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3" name="Content Placeholder 12"/>
          <p:cNvPicPr>
            <a:picLocks noChangeAspect="1"/>
          </p:cNvPicPr>
          <p:nvPr/>
        </p:nvPicPr>
        <p:blipFill>
          <a:blip r:embed="rId1"/>
          <a:srcRect r="1649"/>
          <a:stretch>
            <a:fillRect/>
          </a:stretch>
        </p:blipFill>
        <p:spPr>
          <a:xfrm>
            <a:off x="543560" y="1319530"/>
            <a:ext cx="11110595" cy="453199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GB" dirty="0"/>
              <a:t>Beyond the Public Mempool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543600" y="365125"/>
            <a:ext cx="10810200" cy="492125"/>
          </a:xfrm>
        </p:spPr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dirty="0">
                <a:sym typeface="+mn-ea"/>
              </a:rPr>
              <a:t>Feature Extraction</a:t>
            </a:r>
            <a:r>
              <a:rPr lang="en-US" altLang="en-GB" dirty="0">
                <a:sym typeface="+mn-ea"/>
              </a:rPr>
              <a:t> from Dataset</a:t>
            </a:r>
            <a:endParaRPr lang="en-US" altLang="en-GB" dirty="0">
              <a:sym typeface="+mn-ea"/>
            </a:endParaRPr>
          </a:p>
        </p:txBody>
      </p:sp>
      <p:sp>
        <p:nvSpPr>
          <p:cNvPr id="24" name="Text Placeholder 2"/>
          <p:cNvSpPr>
            <a:spLocks noGrp="1"/>
          </p:cNvSpPr>
          <p:nvPr>
            <p:ph idx="1"/>
          </p:nvPr>
        </p:nvSpPr>
        <p:spPr>
          <a:xfrm>
            <a:off x="543599" y="1379764"/>
            <a:ext cx="10810199" cy="495904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The study extracted 465 unique features from three main categories: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GB" dirty="0">
                <a:solidFill>
                  <a:srgbClr val="FF0000"/>
                </a:solidFill>
                <a:sym typeface="+mn-ea"/>
              </a:rPr>
              <a:t>Deployment Bytecode Features:</a:t>
            </a:r>
            <a:r>
              <a:rPr lang="en-GB" dirty="0">
                <a:sym typeface="+mn-ea"/>
              </a:rPr>
              <a:t> </a:t>
            </a:r>
            <a:endParaRPr lang="en-GB" dirty="0">
              <a:sym typeface="+mn-ea"/>
            </a:endParaRPr>
          </a:p>
          <a:p>
            <a:pPr lvl="2">
              <a:lnSpc>
                <a:spcPct val="120000"/>
              </a:lnSpc>
            </a:pPr>
            <a:r>
              <a:rPr lang="en-GB" dirty="0">
                <a:sym typeface="+mn-ea"/>
              </a:rPr>
              <a:t>Features based on the bytecode of the smart contract</a:t>
            </a:r>
            <a:r>
              <a:rPr lang="en-US" altLang="en-GB" dirty="0">
                <a:sym typeface="+mn-ea"/>
              </a:rPr>
              <a:t>s.</a:t>
            </a:r>
            <a:endParaRPr lang="en-GB" sz="1800" dirty="0">
              <a:sym typeface="+mn-ea"/>
            </a:endParaRPr>
          </a:p>
          <a:p>
            <a:pPr lvl="2">
              <a:lnSpc>
                <a:spcPct val="120000"/>
              </a:lnSpc>
            </a:pPr>
            <a:r>
              <a:rPr lang="en-GB" dirty="0">
                <a:sym typeface="+mn-ea"/>
              </a:rPr>
              <a:t>Focus on attributes such as bytecode size, number of functions, and opcode frequencies</a:t>
            </a:r>
            <a:r>
              <a:rPr lang="en-US" altLang="en-GB" dirty="0">
                <a:sym typeface="+mn-ea"/>
              </a:rPr>
              <a:t>.</a:t>
            </a:r>
            <a:endParaRPr lang="en-US" altLang="en-GB" dirty="0">
              <a:sym typeface="+mn-ea"/>
            </a:endParaRPr>
          </a:p>
          <a:p>
            <a:pPr lvl="2">
              <a:lnSpc>
                <a:spcPct val="120000"/>
              </a:lnSpc>
            </a:pPr>
            <a:r>
              <a:rPr lang="en-GB" dirty="0">
                <a:sym typeface="+mn-ea"/>
              </a:rPr>
              <a:t>Important for understanding the complexity and malicious payload of the contract</a:t>
            </a:r>
            <a:r>
              <a:rPr lang="en-US" altLang="en-GB" dirty="0">
                <a:sym typeface="+mn-ea"/>
              </a:rPr>
              <a:t>.</a:t>
            </a:r>
            <a:endParaRPr lang="en-GB" dirty="0">
              <a:sym typeface="+mn-ea"/>
            </a:endParaRPr>
          </a:p>
          <a:p>
            <a:pPr lvl="1">
              <a:lnSpc>
                <a:spcPct val="120000"/>
              </a:lnSpc>
            </a:pPr>
            <a:r>
              <a:rPr lang="en-GB" dirty="0">
                <a:solidFill>
                  <a:srgbClr val="FF0000"/>
                </a:solidFill>
                <a:sym typeface="+mn-ea"/>
              </a:rPr>
              <a:t>Contract Deployment Transaction Features:</a:t>
            </a:r>
            <a:endParaRPr lang="en-GB" dirty="0">
              <a:solidFill>
                <a:srgbClr val="FF0000"/>
              </a:solidFill>
              <a:sym typeface="+mn-ea"/>
            </a:endParaRPr>
          </a:p>
          <a:p>
            <a:pPr lvl="2">
              <a:lnSpc>
                <a:spcPct val="120000"/>
              </a:lnSpc>
            </a:pPr>
            <a:r>
              <a:rPr lang="en-GB" dirty="0">
                <a:sym typeface="+mn-ea"/>
              </a:rPr>
              <a:t>Analyzed details of the contract deployment transaction itself. </a:t>
            </a:r>
            <a:endParaRPr lang="en-GB" dirty="0">
              <a:sym typeface="+mn-ea"/>
            </a:endParaRPr>
          </a:p>
          <a:p>
            <a:pPr lvl="2">
              <a:lnSpc>
                <a:spcPct val="120000"/>
              </a:lnSpc>
            </a:pPr>
            <a:r>
              <a:rPr lang="en-GB" dirty="0">
                <a:sym typeface="+mn-ea"/>
              </a:rPr>
              <a:t>This includes</a:t>
            </a:r>
            <a:r>
              <a:rPr lang="en-US" altLang="en-GB" dirty="0">
                <a:sym typeface="+mn-ea"/>
              </a:rPr>
              <a:t> </a:t>
            </a:r>
            <a:r>
              <a:rPr lang="en-GB" dirty="0">
                <a:sym typeface="+mn-ea"/>
              </a:rPr>
              <a:t>Gas price, Transaction </a:t>
            </a:r>
            <a:r>
              <a:rPr lang="en-US" altLang="en-GB" dirty="0">
                <a:sym typeface="+mn-ea"/>
              </a:rPr>
              <a:t>value</a:t>
            </a:r>
            <a:r>
              <a:rPr lang="en-GB" dirty="0">
                <a:sym typeface="+mn-ea"/>
              </a:rPr>
              <a:t>, Gas used</a:t>
            </a:r>
            <a:r>
              <a:rPr lang="en-US" altLang="en-GB" dirty="0">
                <a:sym typeface="+mn-ea"/>
              </a:rPr>
              <a:t> during deployment, </a:t>
            </a:r>
            <a:r>
              <a:rPr lang="en-GB" dirty="0">
                <a:sym typeface="+mn-ea"/>
              </a:rPr>
              <a:t>etc.</a:t>
            </a:r>
            <a:endParaRPr lang="en-GB" dirty="0">
              <a:sym typeface="+mn-ea"/>
            </a:endParaRPr>
          </a:p>
          <a:p>
            <a:pPr lvl="2">
              <a:lnSpc>
                <a:spcPct val="120000"/>
              </a:lnSpc>
            </a:pPr>
            <a:r>
              <a:rPr lang="en-GB" dirty="0">
                <a:sym typeface="+mn-ea"/>
              </a:rPr>
              <a:t>These features reflect the behavior of the deployer at the time of deployment</a:t>
            </a:r>
            <a:endParaRPr lang="en-GB" dirty="0">
              <a:sym typeface="+mn-ea"/>
            </a:endParaRPr>
          </a:p>
          <a:p>
            <a:pPr lvl="1">
              <a:lnSpc>
                <a:spcPct val="120000"/>
              </a:lnSpc>
            </a:pPr>
            <a:r>
              <a:rPr lang="en-GB" dirty="0">
                <a:solidFill>
                  <a:srgbClr val="FF0000"/>
                </a:solidFill>
                <a:sym typeface="+mn-ea"/>
              </a:rPr>
              <a:t>Deployer Features:</a:t>
            </a:r>
            <a:r>
              <a:rPr lang="en-GB" dirty="0">
                <a:sym typeface="+mn-ea"/>
              </a:rPr>
              <a:t> </a:t>
            </a:r>
            <a:endParaRPr lang="en-GB" dirty="0">
              <a:sym typeface="+mn-ea"/>
            </a:endParaRPr>
          </a:p>
          <a:p>
            <a:pPr lvl="2">
              <a:lnSpc>
                <a:spcPct val="120000"/>
              </a:lnSpc>
            </a:pPr>
            <a:r>
              <a:rPr lang="en-GB" dirty="0">
                <a:sym typeface="+mn-ea"/>
              </a:rPr>
              <a:t>Features related to the deployer’s history and behavior</a:t>
            </a:r>
            <a:r>
              <a:rPr lang="en-US" altLang="en-GB" dirty="0">
                <a:sym typeface="+mn-ea"/>
              </a:rPr>
              <a:t>, including </a:t>
            </a:r>
            <a:r>
              <a:rPr lang="en-GB" dirty="0">
                <a:sym typeface="+mn-ea"/>
              </a:rPr>
              <a:t>Deployer’s balance, transaction history, and </a:t>
            </a:r>
            <a:r>
              <a:rPr lang="en-US" altLang="en-GB" dirty="0">
                <a:sym typeface="+mn-ea"/>
              </a:rPr>
              <a:t>deployer’s </a:t>
            </a:r>
            <a:r>
              <a:rPr lang="en-GB" dirty="0">
                <a:sym typeface="+mn-ea"/>
              </a:rPr>
              <a:t>behavior.</a:t>
            </a:r>
            <a:endParaRPr lang="en-GB" dirty="0"/>
          </a:p>
          <a:p>
            <a:pPr lvl="1">
              <a:lnSpc>
                <a:spcPct val="120000"/>
              </a:lnSpc>
            </a:pPr>
            <a:endParaRPr lang="en-GB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43600" y="151200"/>
            <a:ext cx="4873665" cy="231111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body" sz="quarter" idx="15"/>
          </p:nvPr>
        </p:nvSpPr>
        <p:spPr>
          <a:xfrm>
            <a:off x="543600" y="887945"/>
            <a:ext cx="11362565" cy="331787"/>
          </a:xfrm>
        </p:spPr>
        <p:txBody>
          <a:bodyPr>
            <a:normAutofit/>
          </a:bodyPr>
          <a:lstStyle/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Beyond the Public Mempool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3882788" y="2052579"/>
            <a:ext cx="334645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en-GB" sz="1400" b="1" dirty="0">
                <a:latin typeface="Arial Bold" panose="020B0604020202020204" charset="0"/>
                <a:cs typeface="Arial Bold" panose="020B0604020202020204" charset="0"/>
              </a:rPr>
              <a:t>2. Model Evaluation and Comparision</a:t>
            </a:r>
            <a:endParaRPr lang="en-US" altLang="en-GB" sz="1400" b="1" dirty="0">
              <a:latin typeface="Arial Bold" panose="020B0604020202020204" charset="0"/>
              <a:cs typeface="Arial Bold" panose="020B060402020202020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0370" y="2474595"/>
            <a:ext cx="6270625" cy="3413125"/>
          </a:xfrm>
          <a:prstGeom prst="rect">
            <a:avLst/>
          </a:prstGeom>
        </p:spPr>
      </p:pic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543600" y="365125"/>
            <a:ext cx="10810200" cy="492125"/>
          </a:xfrm>
        </p:spPr>
        <p:txBody>
          <a:bodyPr>
            <a:normAutofit/>
          </a:bodyPr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dirty="0">
                <a:sym typeface="+mn-ea"/>
              </a:rPr>
              <a:t>Evaluation</a:t>
            </a:r>
            <a:r>
              <a:rPr lang="en-US" altLang="en-GB" dirty="0">
                <a:sym typeface="+mn-ea"/>
              </a:rPr>
              <a:t>: </a:t>
            </a:r>
            <a:r>
              <a:rPr lang="en-GB" dirty="0">
                <a:sym typeface="+mn-ea"/>
              </a:rPr>
              <a:t>Machine Learning </a:t>
            </a:r>
            <a:r>
              <a:rPr lang="en-US" altLang="en-GB" dirty="0">
                <a:sym typeface="+mn-ea"/>
              </a:rPr>
              <a:t>Methods and </a:t>
            </a:r>
            <a:r>
              <a:rPr lang="en-GB" dirty="0">
                <a:sym typeface="+mn-ea"/>
              </a:rPr>
              <a:t>Models</a:t>
            </a:r>
            <a:endParaRPr lang="en-GB" dirty="0">
              <a:sym typeface="+mn-ea"/>
            </a:endParaRP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43600" y="151200"/>
            <a:ext cx="4873665" cy="231111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body" sz="quarter" idx="15"/>
          </p:nvPr>
        </p:nvSpPr>
        <p:spPr>
          <a:xfrm>
            <a:off x="543600" y="887945"/>
            <a:ext cx="11362565" cy="331787"/>
          </a:xfrm>
        </p:spPr>
        <p:txBody>
          <a:bodyPr>
            <a:normAutofit/>
          </a:bodyPr>
          <a:lstStyle/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Beyond the Public Mempool</a:t>
            </a:r>
            <a:endParaRPr lang="en-GB" dirty="0"/>
          </a:p>
        </p:txBody>
      </p:sp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035" y="1250315"/>
            <a:ext cx="2995295" cy="1730375"/>
          </a:xfrm>
          <a:prstGeom prst="rect">
            <a:avLst/>
          </a:prstGeom>
        </p:spPr>
      </p:pic>
      <p:sp>
        <p:nvSpPr>
          <p:cNvPr id="4" name="TextBox 1"/>
          <p:cNvSpPr txBox="1"/>
          <p:nvPr/>
        </p:nvSpPr>
        <p:spPr>
          <a:xfrm>
            <a:off x="718583" y="977524"/>
            <a:ext cx="186436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en-GB" sz="1400" b="1" dirty="0">
                <a:latin typeface="Arial Bold" panose="020B0604020202020204" charset="0"/>
                <a:cs typeface="Arial Bold" panose="020B0604020202020204" charset="0"/>
              </a:rPr>
              <a:t>1. Feature Selection</a:t>
            </a:r>
            <a:endParaRPr lang="en-US" altLang="en-GB" sz="1400" b="1" dirty="0">
              <a:latin typeface="Arial Bold" panose="020B0604020202020204" charset="0"/>
              <a:cs typeface="Arial Bold" panose="020B0604020202020204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8763398" y="3846454"/>
            <a:ext cx="233807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en-GB" sz="1400" b="1" dirty="0">
                <a:latin typeface="Arial Bold" panose="020B0604020202020204" charset="0"/>
                <a:cs typeface="Arial Bold" panose="020B0604020202020204" charset="0"/>
              </a:rPr>
              <a:t>3. Hyperparameter tuning</a:t>
            </a:r>
            <a:endParaRPr lang="en-US" altLang="en-GB" sz="1400" b="1" dirty="0">
              <a:latin typeface="Arial Bold" panose="020B0604020202020204" charset="0"/>
              <a:cs typeface="Arial Bold" panose="020B06040202020202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575" y="4261485"/>
            <a:ext cx="3883660" cy="172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555759"/>
      </a:dk2>
      <a:lt2>
        <a:srgbClr val="E7E6E6"/>
      </a:lt2>
      <a:accent1>
        <a:srgbClr val="5A227E"/>
      </a:accent1>
      <a:accent2>
        <a:srgbClr val="F13A31"/>
      </a:accent2>
      <a:accent3>
        <a:srgbClr val="009BDA"/>
      </a:accent3>
      <a:accent4>
        <a:srgbClr val="D5BFE4"/>
      </a:accent4>
      <a:accent5>
        <a:srgbClr val="A42C54"/>
      </a:accent5>
      <a:accent6>
        <a:srgbClr val="A0CBE7"/>
      </a:accent6>
      <a:hlink>
        <a:srgbClr val="642982"/>
      </a:hlink>
      <a:folHlink>
        <a:srgbClr val="D5BFE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555759"/>
      </a:dk2>
      <a:lt2>
        <a:srgbClr val="E7E6E6"/>
      </a:lt2>
      <a:accent1>
        <a:srgbClr val="5A227E"/>
      </a:accent1>
      <a:accent2>
        <a:srgbClr val="F13A31"/>
      </a:accent2>
      <a:accent3>
        <a:srgbClr val="009BDA"/>
      </a:accent3>
      <a:accent4>
        <a:srgbClr val="D5BFE4"/>
      </a:accent4>
      <a:accent5>
        <a:srgbClr val="A42C54"/>
      </a:accent5>
      <a:accent6>
        <a:srgbClr val="A0CBE7"/>
      </a:accent6>
      <a:hlink>
        <a:srgbClr val="642982"/>
      </a:hlink>
      <a:folHlink>
        <a:srgbClr val="D5BFE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4796</Words>
  <Application>WPS Presentation</Application>
  <PresentationFormat>Widescreen</PresentationFormat>
  <Paragraphs>148</Paragraphs>
  <Slides>17</Slides>
  <Notes>18</Notes>
  <HiddenSlides>2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SimSun</vt:lpstr>
      <vt:lpstr>Wingdings</vt:lpstr>
      <vt:lpstr>Arial Black</vt:lpstr>
      <vt:lpstr>Arial Bold</vt:lpstr>
      <vt:lpstr>Lato</vt:lpstr>
      <vt:lpstr>苹方-简</vt:lpstr>
      <vt:lpstr>Microsoft YaHei</vt:lpstr>
      <vt:lpstr>汉仪旗黑</vt:lpstr>
      <vt:lpstr>Arial Unicode MS</vt:lpstr>
      <vt:lpstr>Calibri</vt:lpstr>
      <vt:lpstr>Helvetica Neue</vt:lpstr>
      <vt:lpstr>宋体-简</vt:lpstr>
      <vt:lpstr>Office Theme</vt:lpstr>
      <vt:lpstr>1_Office Theme</vt:lpstr>
      <vt:lpstr>Beyond the Public Mempool: Catching DeFi Attacks Before They Happen with Real-Time Smart Contract Analysis</vt:lpstr>
      <vt:lpstr>Introduction</vt:lpstr>
      <vt:lpstr>Introduction</vt:lpstr>
      <vt:lpstr>Motivation</vt:lpstr>
      <vt:lpstr>The Attack Lifecycle</vt:lpstr>
      <vt:lpstr>Research Contributions</vt:lpstr>
      <vt:lpstr>Model pipeline</vt:lpstr>
      <vt:lpstr>Feature Extraction from Dataset</vt:lpstr>
      <vt:lpstr>Evaluation: Machine Learning Methods and Models</vt:lpstr>
      <vt:lpstr>PowerPoint 演示文稿</vt:lpstr>
      <vt:lpstr>Evaluation and Results</vt:lpstr>
      <vt:lpstr>Comparision and Benchmarking</vt:lpstr>
      <vt:lpstr>Comparision and Benchmarking</vt:lpstr>
      <vt:lpstr>Most impactful features</vt:lpstr>
      <vt:lpstr>Practical Impacts</vt:lpstr>
      <vt:lpstr>Conclusion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Timely Identification of Victim Addresses in DeFi Attacks</dc:title>
  <dc:creator>Bahareh PARHIZKARI</dc:creator>
  <cp:lastModifiedBy>bahareh.parhizkari</cp:lastModifiedBy>
  <cp:revision>16</cp:revision>
  <dcterms:created xsi:type="dcterms:W3CDTF">2024-10-29T10:18:20Z</dcterms:created>
  <dcterms:modified xsi:type="dcterms:W3CDTF">2024-10-29T10:18:20Z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Category">
    <vt:lpwstr/>
  </property>
  <property fmtid="{D5CDD505-2E9C-101B-9397-08002B2CF9AE}" pid="3" name="ContentTypeId">
    <vt:lpwstr>0x010100A8B6104B107CCC49B2B815AEE391F3CF</vt:lpwstr>
  </property>
  <property fmtid="{D5CDD505-2E9C-101B-9397-08002B2CF9AE}" pid="4" name="The University">
    <vt:lpwstr/>
  </property>
  <property fmtid="{D5CDD505-2E9C-101B-9397-08002B2CF9AE}" pid="5" name="KSOProductBuildVer">
    <vt:lpwstr>1033-4.7.1.7784</vt:lpwstr>
  </property>
</Properties>
</file>